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5" r:id="rId7"/>
    <p:sldId id="266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66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27330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503682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06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школьного МО </a:t>
            </a:r>
            <a:b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учителей начальных классов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Что?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 учителей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начальных классов </a:t>
            </a:r>
            <a:r>
              <a:rPr lang="ru-RU" dirty="0"/>
              <a:t>– структурное подразделение </a:t>
            </a:r>
            <a:r>
              <a:rPr lang="ru-RU" dirty="0" err="1"/>
              <a:t>внутришкольной</a:t>
            </a:r>
            <a:r>
              <a:rPr lang="ru-RU" dirty="0"/>
              <a:t> системы управления учебно-воспитательным процессом.</a:t>
            </a: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Члены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методического объединения</a:t>
            </a:r>
            <a:r>
              <a:rPr lang="ru-RU" dirty="0"/>
              <a:t>: учителя первых – четвертых классов, воспитатели группы продленного дня, заместитель директора по учебно-воспитательной работе первой ступени.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8965" y="343839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FC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Кто?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Зачем?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Повышать теоретический, научно-методический уровень </a:t>
            </a:r>
            <a:r>
              <a:rPr lang="ru-RU" sz="2400" dirty="0"/>
              <a:t>подготовки учителей начальных </a:t>
            </a:r>
            <a:r>
              <a:rPr lang="ru-RU" sz="2400" dirty="0" smtClean="0"/>
              <a:t>классов:</a:t>
            </a:r>
          </a:p>
          <a:p>
            <a:endParaRPr lang="ru-RU" sz="900" dirty="0" smtClean="0"/>
          </a:p>
          <a:p>
            <a:r>
              <a:rPr lang="ru-RU" sz="2400" dirty="0" smtClean="0"/>
              <a:t>Знакомить </a:t>
            </a:r>
            <a:r>
              <a:rPr lang="ru-RU" sz="2400" dirty="0"/>
              <a:t>с нормативными </a:t>
            </a:r>
            <a:r>
              <a:rPr lang="ru-RU" sz="2400" dirty="0" smtClean="0"/>
              <a:t>документами,</a:t>
            </a:r>
          </a:p>
          <a:p>
            <a:endParaRPr lang="ru-RU" sz="900" dirty="0" smtClean="0"/>
          </a:p>
          <a:p>
            <a:r>
              <a:rPr lang="ru-RU" sz="2400" dirty="0" smtClean="0"/>
              <a:t>Помогать овладеть </a:t>
            </a:r>
            <a:r>
              <a:rPr lang="ru-RU" sz="2400" dirty="0"/>
              <a:t>современными педагогическими технологиями, </a:t>
            </a:r>
            <a:r>
              <a:rPr lang="ru-RU" sz="2400" dirty="0" smtClean="0"/>
              <a:t>совершенствовать </a:t>
            </a:r>
            <a:r>
              <a:rPr lang="ru-RU" sz="2400" dirty="0"/>
              <a:t>методики преподавания учебных предметов, </a:t>
            </a:r>
            <a:endParaRPr lang="ru-RU" sz="2400" dirty="0" smtClean="0"/>
          </a:p>
          <a:p>
            <a:endParaRPr lang="ru-RU" sz="900" dirty="0" smtClean="0"/>
          </a:p>
          <a:p>
            <a:r>
              <a:rPr lang="ru-RU" sz="2400" dirty="0" smtClean="0"/>
              <a:t>Изучать психологические аспекты </a:t>
            </a:r>
            <a:r>
              <a:rPr lang="ru-RU" sz="2400" dirty="0"/>
              <a:t>личности и </a:t>
            </a:r>
            <a:r>
              <a:rPr lang="ru-RU" sz="2400" dirty="0" smtClean="0"/>
              <a:t>основы педагогики начальной школы.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Зачем?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Обеспечивать </a:t>
            </a:r>
            <a:r>
              <a:rPr lang="ru-RU" sz="2400" dirty="0"/>
              <a:t>выполнения единых принципиальных подходов к образованию и социализации учащихся.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Учитывать преемственность </a:t>
            </a:r>
            <a:r>
              <a:rPr lang="ru-RU" sz="2400" dirty="0"/>
              <a:t>при переходе на каждую ступень образования – от дошкольной подготовки до перехода в среднее звено. </a:t>
            </a:r>
            <a:endParaRPr lang="ru-RU" sz="2400" dirty="0" smtClean="0"/>
          </a:p>
          <a:p>
            <a:pPr marL="800100" lvl="2" indent="0">
              <a:buNone/>
            </a:pPr>
            <a:r>
              <a:rPr lang="ru-RU" sz="2000" dirty="0" smtClean="0"/>
              <a:t>Преемственность </a:t>
            </a:r>
            <a:r>
              <a:rPr lang="ru-RU" sz="2000" dirty="0"/>
              <a:t>обеспечивается при соблюдении единых принципов обучения и воспитания, с использованием соответствующих возрасту технологий и методик преподавания, а также на уровне содержания образования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05273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07080" y="1443835"/>
            <a:ext cx="7016195" cy="1143000"/>
          </a:xfrm>
        </p:spPr>
        <p:txBody>
          <a:bodyPr/>
          <a:lstStyle/>
          <a:p>
            <a:r>
              <a:rPr lang="ru-RU" dirty="0" smtClean="0"/>
              <a:t>Зачем?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07080" y="2360065"/>
            <a:ext cx="7016195" cy="4275740"/>
          </a:xfrm>
        </p:spPr>
        <p:txBody>
          <a:bodyPr/>
          <a:lstStyle/>
          <a:p>
            <a:r>
              <a:rPr lang="ru-RU" sz="2400" dirty="0" smtClean="0"/>
              <a:t>Изучать, обобщать </a:t>
            </a:r>
            <a:r>
              <a:rPr lang="ru-RU" sz="2400" dirty="0"/>
              <a:t>и </a:t>
            </a:r>
            <a:r>
              <a:rPr lang="ru-RU" sz="2400" dirty="0" smtClean="0"/>
              <a:t>использовать </a:t>
            </a:r>
            <a:r>
              <a:rPr lang="ru-RU" sz="2400" dirty="0"/>
              <a:t>в практике </a:t>
            </a:r>
            <a:r>
              <a:rPr lang="ru-RU" sz="2400" dirty="0" smtClean="0"/>
              <a:t>передовой педагогический опыт </a:t>
            </a:r>
            <a:r>
              <a:rPr lang="ru-RU" sz="2400" dirty="0"/>
              <a:t>работы учителей начальной школы.</a:t>
            </a:r>
          </a:p>
          <a:p>
            <a:endParaRPr lang="ru-RU" sz="2400" b="1" dirty="0" smtClean="0"/>
          </a:p>
          <a:p>
            <a:r>
              <a:rPr lang="ru-RU" sz="2400" dirty="0" smtClean="0"/>
              <a:t>Координировать взаимодействие </a:t>
            </a:r>
            <a:r>
              <a:rPr lang="ru-RU" sz="2400" dirty="0"/>
              <a:t>с другими методическими объединениями </a:t>
            </a:r>
            <a:r>
              <a:rPr lang="ru-RU" sz="2400" dirty="0" smtClean="0"/>
              <a:t>школы.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413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07080" y="1443835"/>
            <a:ext cx="7016195" cy="1143000"/>
          </a:xfrm>
        </p:spPr>
        <p:txBody>
          <a:bodyPr/>
          <a:lstStyle/>
          <a:p>
            <a:r>
              <a:rPr lang="ru-RU" dirty="0" smtClean="0"/>
              <a:t>Чем занимается?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07080" y="2360065"/>
            <a:ext cx="7016195" cy="427574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Организует коллективное планирование.</a:t>
            </a:r>
          </a:p>
          <a:p>
            <a:endParaRPr lang="ru-RU" sz="900" dirty="0" smtClean="0"/>
          </a:p>
          <a:p>
            <a:r>
              <a:rPr lang="ru-RU" sz="2600" dirty="0" smtClean="0"/>
              <a:t>Дает анализ </a:t>
            </a:r>
            <a:r>
              <a:rPr lang="ru-RU" sz="2600" dirty="0"/>
              <a:t>деятельности педагогов и учащихся.</a:t>
            </a:r>
          </a:p>
          <a:p>
            <a:endParaRPr lang="ru-RU" sz="900" dirty="0" smtClean="0"/>
          </a:p>
          <a:p>
            <a:r>
              <a:rPr lang="ru-RU" sz="2600" dirty="0" smtClean="0"/>
              <a:t>Координирует взаимодействия </a:t>
            </a:r>
            <a:r>
              <a:rPr lang="ru-RU" sz="2600" dirty="0"/>
              <a:t>всех участников педагогического процесса.</a:t>
            </a:r>
          </a:p>
          <a:p>
            <a:endParaRPr lang="ru-RU" sz="900" dirty="0" smtClean="0"/>
          </a:p>
          <a:p>
            <a:r>
              <a:rPr lang="ru-RU" dirty="0" smtClean="0"/>
              <a:t>Обсуждает учебные программы, планы, расписания, графики.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123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07080" y="1443835"/>
            <a:ext cx="7016195" cy="1143000"/>
          </a:xfrm>
        </p:spPr>
        <p:txBody>
          <a:bodyPr/>
          <a:lstStyle/>
          <a:p>
            <a:r>
              <a:rPr lang="ru-RU" dirty="0"/>
              <a:t>Чем занимается?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07080" y="2360065"/>
            <a:ext cx="7016195" cy="42757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Обобщает </a:t>
            </a:r>
            <a:r>
              <a:rPr lang="ru-RU" sz="2400" dirty="0"/>
              <a:t>и </a:t>
            </a:r>
            <a:r>
              <a:rPr lang="ru-RU" sz="2400" dirty="0" smtClean="0"/>
              <a:t>систематизирует передовой педагогический опыт </a:t>
            </a:r>
            <a:r>
              <a:rPr lang="ru-RU" sz="2400" dirty="0"/>
              <a:t>коллектива школы, а также коллективов других школ</a:t>
            </a:r>
            <a:r>
              <a:rPr lang="ru-RU" sz="2400" dirty="0" smtClean="0"/>
              <a:t>.</a:t>
            </a:r>
          </a:p>
          <a:p>
            <a:endParaRPr lang="ru-RU" sz="900" dirty="0" smtClean="0"/>
          </a:p>
          <a:p>
            <a:r>
              <a:rPr lang="ru-RU" sz="2400" dirty="0" smtClean="0"/>
              <a:t>Организует </a:t>
            </a:r>
            <a:r>
              <a:rPr lang="ru-RU" sz="2400" dirty="0" err="1" smtClean="0"/>
              <a:t>взаимопосещение</a:t>
            </a:r>
            <a:r>
              <a:rPr lang="ru-RU" sz="2400" dirty="0" smtClean="0"/>
              <a:t> уроков, открытых мероприятий.</a:t>
            </a:r>
            <a:endParaRPr lang="ru-RU" sz="2400" dirty="0"/>
          </a:p>
          <a:p>
            <a:endParaRPr lang="ru-RU" sz="900" b="1" dirty="0"/>
          </a:p>
          <a:p>
            <a:r>
              <a:rPr lang="ru-RU" sz="2400" dirty="0" smtClean="0"/>
              <a:t>Оценивает работу </a:t>
            </a:r>
            <a:r>
              <a:rPr lang="ru-RU" sz="2400" dirty="0"/>
              <a:t>коллектива, </a:t>
            </a:r>
            <a:r>
              <a:rPr lang="ru-RU" sz="2400" dirty="0" smtClean="0"/>
              <a:t>ходатайствует </a:t>
            </a:r>
            <a:r>
              <a:rPr lang="ru-RU" sz="2400" dirty="0"/>
              <a:t>о поощрении членов методического объединения.</a:t>
            </a:r>
          </a:p>
          <a:p>
            <a:endParaRPr lang="ru-RU" sz="900" dirty="0" smtClean="0"/>
          </a:p>
          <a:p>
            <a:r>
              <a:rPr lang="ru-RU" sz="2400" dirty="0" smtClean="0"/>
              <a:t>Организует </a:t>
            </a:r>
            <a:r>
              <a:rPr lang="ru-RU" sz="2400" dirty="0"/>
              <a:t>повышения квалификации педагогов.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34235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07080" y="1443835"/>
            <a:ext cx="7016195" cy="1143000"/>
          </a:xfrm>
        </p:spPr>
        <p:txBody>
          <a:bodyPr/>
          <a:lstStyle/>
          <a:p>
            <a:r>
              <a:rPr lang="ru-RU" dirty="0" smtClean="0"/>
              <a:t>За что отвечает руководитель МО?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07080" y="2582260"/>
            <a:ext cx="7016195" cy="4275740"/>
          </a:xfrm>
        </p:spPr>
        <p:txBody>
          <a:bodyPr>
            <a:noAutofit/>
          </a:bodyPr>
          <a:lstStyle/>
          <a:p>
            <a:pPr lvl="0"/>
            <a:r>
              <a:rPr lang="ru-RU" sz="2400" dirty="0"/>
              <a:t>за планирование, подготовку, проведение и анализ деятельности методического объединения; </a:t>
            </a:r>
          </a:p>
          <a:p>
            <a:pPr marL="0" lvl="0" indent="0">
              <a:buNone/>
            </a:pPr>
            <a:endParaRPr lang="ru-RU" sz="900" dirty="0" smtClean="0"/>
          </a:p>
          <a:p>
            <a:pPr lvl="0"/>
            <a:r>
              <a:rPr lang="ru-RU" sz="2400" dirty="0" smtClean="0"/>
              <a:t>пополнение </a:t>
            </a:r>
            <a:r>
              <a:rPr lang="ru-RU" sz="2400" dirty="0"/>
              <a:t>"методической копилки" учителей начальных классов; </a:t>
            </a:r>
          </a:p>
          <a:p>
            <a:pPr marL="0" lvl="0" indent="0">
              <a:buNone/>
            </a:pPr>
            <a:endParaRPr lang="ru-RU" sz="900" dirty="0" smtClean="0"/>
          </a:p>
          <a:p>
            <a:pPr lvl="0"/>
            <a:r>
              <a:rPr lang="ru-RU" sz="2400" dirty="0" smtClean="0"/>
              <a:t>своевременное </a:t>
            </a:r>
            <a:r>
              <a:rPr lang="ru-RU" sz="2400" dirty="0"/>
              <a:t>составление документации о работе методического объединения и проведенных мероприятиях; </a:t>
            </a:r>
          </a:p>
          <a:p>
            <a:pPr marL="0" lvl="0" indent="0">
              <a:buNone/>
            </a:pPr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xmlns="" val="1427405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07080" y="1443835"/>
            <a:ext cx="7016195" cy="1143000"/>
          </a:xfrm>
        </p:spPr>
        <p:txBody>
          <a:bodyPr/>
          <a:lstStyle/>
          <a:p>
            <a:r>
              <a:rPr lang="ru-RU" dirty="0" smtClean="0"/>
              <a:t>За что отвечает руководитель МО?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07080" y="2582260"/>
            <a:ext cx="7787955" cy="4275740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/>
              <a:t>За проведение </a:t>
            </a:r>
            <a:r>
              <a:rPr lang="ru-RU" sz="2400" dirty="0"/>
              <a:t>заседаний методического объединения; </a:t>
            </a:r>
          </a:p>
          <a:p>
            <a:pPr marL="0" lvl="0" indent="0">
              <a:buNone/>
            </a:pPr>
            <a:endParaRPr lang="ru-RU" sz="900" dirty="0" smtClean="0"/>
          </a:p>
          <a:p>
            <a:pPr lvl="0"/>
            <a:r>
              <a:rPr lang="ru-RU" sz="2400" dirty="0" smtClean="0"/>
              <a:t>проведение </a:t>
            </a:r>
            <a:r>
              <a:rPr lang="ru-RU" sz="2400" dirty="0"/>
              <a:t>мероприятий по повышению профессионального мастерства учителя </a:t>
            </a:r>
            <a:endParaRPr lang="ru-RU" sz="2400" dirty="0" smtClean="0"/>
          </a:p>
          <a:p>
            <a:pPr marL="800100" lvl="2" indent="0">
              <a:buNone/>
            </a:pPr>
            <a:r>
              <a:rPr lang="ru-RU" sz="2000" dirty="0" smtClean="0"/>
              <a:t>(</a:t>
            </a:r>
            <a:r>
              <a:rPr lang="ru-RU" sz="2000" dirty="0"/>
              <a:t>посещение уроков, повышение квалификации, обучение на семинарах, работу над темой по самообразованию); </a:t>
            </a:r>
          </a:p>
          <a:p>
            <a:pPr marL="0" lvl="0" indent="0">
              <a:buNone/>
            </a:pPr>
            <a:endParaRPr lang="ru-RU" sz="900" dirty="0" smtClean="0"/>
          </a:p>
          <a:p>
            <a:pPr lvl="0"/>
            <a:r>
              <a:rPr lang="ru-RU" sz="2400" dirty="0" smtClean="0"/>
              <a:t>выполнение </a:t>
            </a:r>
            <a:r>
              <a:rPr lang="ru-RU" sz="2400" dirty="0"/>
              <a:t>членами методического объединения своих функциональных </a:t>
            </a:r>
            <a:r>
              <a:rPr lang="ru-RU" sz="2400" dirty="0" smtClean="0"/>
              <a:t>обязанностей</a:t>
            </a:r>
            <a:r>
              <a:rPr lang="ru-RU" sz="2400" dirty="0"/>
              <a:t>.</a:t>
            </a:r>
          </a:p>
          <a:p>
            <a:pPr marL="0" lvl="0" indent="0">
              <a:buNone/>
            </a:pPr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xmlns="" val="235249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318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Работа школьного МО  учителей начальных классов</vt:lpstr>
      <vt:lpstr>Что?</vt:lpstr>
      <vt:lpstr>Зачем?</vt:lpstr>
      <vt:lpstr>Зачем?</vt:lpstr>
      <vt:lpstr>Зачем?</vt:lpstr>
      <vt:lpstr>Чем занимается?</vt:lpstr>
      <vt:lpstr>Чем занимается?</vt:lpstr>
      <vt:lpstr>За что отвечает руководитель МО?</vt:lpstr>
      <vt:lpstr>За что отвечает руководитель МО?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Пользователь</cp:lastModifiedBy>
  <cp:revision>33</cp:revision>
  <dcterms:created xsi:type="dcterms:W3CDTF">2013-08-21T19:17:07Z</dcterms:created>
  <dcterms:modified xsi:type="dcterms:W3CDTF">2018-12-12T07:06:55Z</dcterms:modified>
</cp:coreProperties>
</file>