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9"/>
  </p:notesMasterIdLst>
  <p:handoutMasterIdLst>
    <p:handoutMasterId r:id="rId30"/>
  </p:handoutMasterIdLst>
  <p:sldIdLst>
    <p:sldId id="258" r:id="rId2"/>
    <p:sldId id="259" r:id="rId3"/>
    <p:sldId id="260" r:id="rId4"/>
    <p:sldId id="277" r:id="rId5"/>
    <p:sldId id="27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1" r:id="rId22"/>
    <p:sldId id="280" r:id="rId23"/>
    <p:sldId id="283" r:id="rId24"/>
    <p:sldId id="282" r:id="rId25"/>
    <p:sldId id="279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AF"/>
    <a:srgbClr val="BEBA00"/>
    <a:srgbClr val="D9DD89"/>
    <a:srgbClr val="4D4D4D"/>
    <a:srgbClr val="663300"/>
    <a:srgbClr val="63A0D7"/>
    <a:srgbClr val="230F9D"/>
    <a:srgbClr val="FF15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/>
    <p:restoredTop sz="94600"/>
  </p:normalViewPr>
  <p:slideViewPr>
    <p:cSldViewPr>
      <p:cViewPr>
        <p:scale>
          <a:sx n="72" d="100"/>
          <a:sy n="72" d="100"/>
        </p:scale>
        <p:origin x="-78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89962663-C7A0-46CD-B033-2267F2BB19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8839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4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64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4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E68E936-26B8-49F9-83C7-91DB8BF33C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203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2242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58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58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58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58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58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58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58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58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58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5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58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58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58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58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580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58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58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58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58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58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58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58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5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755650" y="4652963"/>
            <a:ext cx="8154988" cy="100965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662613"/>
            <a:ext cx="8058150" cy="936625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89842" name="Rectangle 5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89843" name="Rectangle 5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89844" name="Rectangle 5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FCDD34-8018-4AD7-996A-2D9BB42EFC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AC3D7-AF07-4311-8DC4-87F18976CB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247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2588" y="188913"/>
            <a:ext cx="2160587" cy="6473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329363" cy="6473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78905-F2F4-499B-9225-6B26FDCCB2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693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9F79A-070F-4DD4-B6F5-88921444B9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4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3C778-B1F4-4D10-995F-C865618847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001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0825" y="1484313"/>
            <a:ext cx="4244975" cy="517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244975" cy="517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29A95-88D2-4732-BC7A-32FE1E7BFE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570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F2753-3508-45B2-BA0A-174D552100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022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15A07-2F4A-481B-9F17-0E2089FA37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023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B419B-E486-45D5-9573-D5D3259F0B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45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0F6F8-AFBE-4C9A-930F-E485DBD87A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88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A323F-51F0-4967-A1F2-7CF88ED576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92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80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6423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881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84313"/>
            <a:ext cx="8642350" cy="51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8824" name="Rectangle 5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88825" name="Rectangle 5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88826" name="Rectangle 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3552931-CE08-4AD6-96DA-A8ED6EA86C8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645024"/>
            <a:ext cx="8640960" cy="2667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учебному классу в начальной школе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8695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200"/>
            <a:ext cx="7000056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к методическому оснащению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03874"/>
            <a:ext cx="8447856" cy="48768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учебном кабинете должна находиться 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методическая литература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проблеме обучения по новым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ФГОС;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должен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быть 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дидактический 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материал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основным темам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преподаваемых учителем предметов (карточки с вариантами заданий, упражнений, вопросов и т.п.) </a:t>
            </a:r>
            <a:endParaRPr lang="ru-RU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Этот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дидактический материал должен обновляться учителем по мере необходимости в соответствии с прохождением учебной программы, изменением интересов детей. </a:t>
            </a:r>
            <a:endPara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Дидактический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материал может храниться, в том числе, на электронных носителях.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864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200"/>
            <a:ext cx="7000056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                                    к методическому оснащению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447856" cy="48768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кабинете 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должны 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находиться: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планы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отчёты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 учителя,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планы-конспекты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открытых уроков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выступлений учителя на заседаниях методических объединений, совещаниях, педсоветах, семинарах, конференциях и т.д.,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печатные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учителя,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мультимедийное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представление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(видеоматериалы, компьютерные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презентации,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открытые уроки, родительские собрания, внеклассные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мероприятия),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индивидуальные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характеристики на каждого ребенка, составляемые ежегодно на основе новых данных педагогических наблюдений, программы психолого-педагогической поддержки  ученика и т.д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989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200"/>
            <a:ext cx="7000056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                                    к методическому оснащению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447856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кабинете должна иметься </a:t>
            </a:r>
            <a:r>
              <a:rPr lang="ru-RU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литература</a:t>
            </a:r>
            <a:r>
              <a:rPr lang="ru-RU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1"/>
            <a:r>
              <a:rPr lang="ru-RU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правочная,</a:t>
            </a:r>
            <a:endParaRPr lang="ru-RU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научно-популярная</a:t>
            </a:r>
            <a:r>
              <a:rPr lang="ru-RU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lvl="1"/>
            <a:r>
              <a:rPr lang="ru-RU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</a:t>
            </a: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чебники</a:t>
            </a:r>
            <a:r>
              <a:rPr lang="ru-RU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lvl="1"/>
            <a:r>
              <a:rPr lang="ru-RU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аучно-методические пособия,</a:t>
            </a:r>
            <a:endParaRPr lang="ru-RU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ru-RU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бразцы </a:t>
            </a:r>
            <a:r>
              <a:rPr lang="ru-RU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практических и самостоятельных работ </a:t>
            </a: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учащихся,</a:t>
            </a:r>
            <a:endParaRPr lang="ru-RU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ru-RU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одборки </a:t>
            </a:r>
            <a:r>
              <a:rPr lang="ru-RU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олимпиадных заданий и т.д.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55977"/>
            <a:ext cx="3533378" cy="180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2831" y="5055977"/>
            <a:ext cx="3533378" cy="180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91" t="-6371" r="-33910" b="6371"/>
          <a:stretch/>
        </p:blipFill>
        <p:spPr bwMode="auto">
          <a:xfrm>
            <a:off x="3511950" y="4946086"/>
            <a:ext cx="2396276" cy="180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91" t="-6371" r="-33910" b="6371"/>
          <a:stretch/>
        </p:blipFill>
        <p:spPr bwMode="auto">
          <a:xfrm>
            <a:off x="4572000" y="4966110"/>
            <a:ext cx="2396276" cy="180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2712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59961"/>
            <a:ext cx="700005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Руководство кабинетом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447856" cy="48768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Руководство учебным кабинетом осуществляет учитель начальных классов, назначенный приказом по общеобразовательному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учреждению.</a:t>
            </a:r>
          </a:p>
          <a:p>
            <a:pPr marL="0" indent="0">
              <a:buNone/>
            </a:pP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Оплата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заведующему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          за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руководство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  учебным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кабинетом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 осуществляется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установленном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порядке.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717032"/>
            <a:ext cx="4479504" cy="2986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5619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59961"/>
            <a:ext cx="700005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Обязанности зав. кабинетом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03874"/>
            <a:ext cx="8447856" cy="4876800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планирует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работу учебного кабинета, в т. ч. организацию методической работы;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максимально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использует возможности учебного кабинета для осуществления образовательного процесса;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Обеспечивает сохранность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обновление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технических средств обучения, пособий, демонстративных приборов, измерительной аппаратуры, лабораторного оборудования, других средств обучения, т. е. по ремонту и восполнению учебно-материального фонда кабинета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899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623"/>
            <a:ext cx="700005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Обязанности зав. кабинетом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03874"/>
            <a:ext cx="8676456" cy="4876800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осуществляет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контроль за санитарно-гигиеническим состоянием кабинета;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принимает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ответственное хранение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материальные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ценности учебного кабинета, ведет их учет в установленном порядке;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нахождении обучающихся в учебном кабинете несет ответственность за соблюдение правил техники безопасности, санитарии, за охрану жизни и здоровья детей;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ведет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опись оборудования учебного кабинета,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делает копии заявок на ремонт, на замену и восполнение средств обучения, а также копии актов на списание устаревшего и испорченного оборудования.</a:t>
            </a:r>
          </a:p>
          <a:p>
            <a:endParaRPr lang="ru-RU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60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678403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Дизайн интерьера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Объект 3" descr="http://artnow.ru/img/671000/671335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6508185" cy="487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944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59961"/>
            <a:ext cx="678403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Дизайн интерьера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Объект 3" descr="https://edugalaxy.intel.ru/index.php?s=&amp;act=attach&amp;type=blogentry&amp;id=2191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707866" cy="487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479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678403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Дизайн интерьера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Объект 4" descr="http://zaz.gendocs.ru/tw_files2/urls_1/2483/d-2482723/7z-docs/1_html_m14c0bee1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6552728" cy="4968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8199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76200"/>
            <a:ext cx="656800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Дизайн интерьера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Объект 3" descr="https://edugalaxy.intel.ru/index.php?s=&amp;act=attach&amp;type=blogentry&amp;id=21931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4876800" cy="487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081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00005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Нормативные документы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523" y="1556792"/>
            <a:ext cx="4123493" cy="450785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ФГОС НОО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Санитарно-эпидемиологические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к условиям и организации обучения в общеобразовательных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учреждениях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СанПин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2.4.2.2821-10,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Устав школы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 descr="http://school489.ucoz.ru/shkola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4234339" cy="31757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8311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29980"/>
            <a:ext cx="671202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оформить кабинет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348" y="3501008"/>
            <a:ext cx="3960440" cy="29758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470552"/>
            <a:ext cx="8388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должно быть продумано: наличие информационных стендов с полезными наглядными материалами, плакаты, картинки о здоровом образе жизни, правилах гигиены, правилах дорожного движения, вежливости, символика РФ, рисунки, творческие работы учащихся, оформлен уголок класса. Все это необходимо учителю для проведения воспитательной работы с учащимися.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49788" y="3436097"/>
            <a:ext cx="41942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Материалы</a:t>
            </a:r>
            <a:r>
              <a:rPr lang="ru-RU" b="1" dirty="0" smtClean="0"/>
              <a:t>:</a:t>
            </a:r>
          </a:p>
          <a:p>
            <a:endParaRPr lang="ru-RU" b="1" dirty="0"/>
          </a:p>
          <a:p>
            <a:pPr marL="269875" defTabSz="539750"/>
            <a:r>
              <a:rPr lang="ru-RU" dirty="0"/>
              <a:t>•	краски</a:t>
            </a:r>
          </a:p>
          <a:p>
            <a:pPr marL="269875" defTabSz="539750"/>
            <a:r>
              <a:rPr lang="ru-RU" dirty="0"/>
              <a:t>•	прозрачные файлы для документов</a:t>
            </a:r>
          </a:p>
          <a:p>
            <a:pPr marL="269875" defTabSz="539750"/>
            <a:r>
              <a:rPr lang="ru-RU" dirty="0"/>
              <a:t>•	пленка самоклеющаяся </a:t>
            </a:r>
          </a:p>
        </p:txBody>
      </p:sp>
    </p:spTree>
    <p:extLst>
      <p:ext uri="{BB962C8B-B14F-4D97-AF65-F5344CB8AC3E}">
        <p14:creationId xmlns:p14="http://schemas.microsoft.com/office/powerpoint/2010/main" xmlns="" val="17225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29980"/>
            <a:ext cx="656800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оформить кабинет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Объект 3" descr="D:\оформление кабинета\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3600400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D:\оформление кабинета\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996259"/>
            <a:ext cx="3312368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D:\оформление кабинета\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772816"/>
            <a:ext cx="3888432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821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9980"/>
            <a:ext cx="700005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оформить кабинет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Стенд «НАШ </a:t>
            </a:r>
            <a:r>
              <a:rPr lang="ru-RU" sz="2400" b="1" dirty="0"/>
              <a:t>КЛАСС»  </a:t>
            </a:r>
            <a:endParaRPr lang="ru-RU" sz="2400" b="1" dirty="0" smtClean="0"/>
          </a:p>
          <a:p>
            <a:r>
              <a:rPr lang="ru-RU" sz="2400" dirty="0" smtClean="0"/>
              <a:t>список </a:t>
            </a:r>
            <a:r>
              <a:rPr lang="ru-RU" sz="2400" dirty="0"/>
              <a:t>класса, </a:t>
            </a:r>
            <a:endParaRPr lang="ru-RU" sz="2400" dirty="0" smtClean="0"/>
          </a:p>
          <a:p>
            <a:r>
              <a:rPr lang="ru-RU" sz="2400" dirty="0" smtClean="0"/>
              <a:t>поздравляем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расписание </a:t>
            </a:r>
            <a:r>
              <a:rPr lang="ru-RU" sz="2400" dirty="0"/>
              <a:t>уроков, </a:t>
            </a:r>
            <a:endParaRPr lang="ru-RU" sz="2400" dirty="0" smtClean="0"/>
          </a:p>
          <a:p>
            <a:r>
              <a:rPr lang="ru-RU" sz="2400" dirty="0" smtClean="0"/>
              <a:t>заповеди </a:t>
            </a:r>
            <a:r>
              <a:rPr lang="ru-RU" sz="2400" dirty="0"/>
              <a:t>ученика, </a:t>
            </a:r>
            <a:endParaRPr lang="ru-RU" sz="2400" dirty="0" smtClean="0"/>
          </a:p>
          <a:p>
            <a:r>
              <a:rPr lang="ru-RU" sz="2400" dirty="0" smtClean="0"/>
              <a:t>грамоты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фотографии, </a:t>
            </a:r>
          </a:p>
          <a:p>
            <a:r>
              <a:rPr lang="ru-RU" sz="2400" dirty="0" smtClean="0"/>
              <a:t>список </a:t>
            </a:r>
            <a:r>
              <a:rPr lang="ru-RU" sz="2400" dirty="0"/>
              <a:t>для внеклассного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чтения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правила </a:t>
            </a:r>
            <a:r>
              <a:rPr lang="ru-RU" sz="2400" dirty="0"/>
              <a:t>поведения </a:t>
            </a:r>
            <a:r>
              <a:rPr lang="ru-RU" sz="2400" dirty="0" smtClean="0"/>
              <a:t>в </a:t>
            </a:r>
            <a:r>
              <a:rPr lang="ru-RU" sz="2400" dirty="0"/>
              <a:t>школе и т. д.</a:t>
            </a:r>
          </a:p>
          <a:p>
            <a:endParaRPr lang="ru-RU" sz="2400" dirty="0"/>
          </a:p>
        </p:txBody>
      </p:sp>
      <p:pic>
        <p:nvPicPr>
          <p:cNvPr id="4" name="Рисунок 3" descr="D:\оформление кабинета\5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4076948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461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29980"/>
            <a:ext cx="678403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оформить кабинет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3" y="1484313"/>
            <a:ext cx="8425631" cy="517842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Стенд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«МОЯ БЕЗОПАСНОСТЬ»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дорожные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знаки,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ПДД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единый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номер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спасения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пожарной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безопасности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 один,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дерево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D:\оформление кабинета\6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39952" y="2420888"/>
            <a:ext cx="4759052" cy="36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6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29980"/>
            <a:ext cx="656800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оформить кабинет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Объект 3" descr="D:\оформление кабинета\7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21148"/>
          <a:stretch/>
        </p:blipFill>
        <p:spPr bwMode="auto">
          <a:xfrm>
            <a:off x="899592" y="1700808"/>
            <a:ext cx="7416824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982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29980"/>
            <a:ext cx="656800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оформить кабинет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Объект 3" descr="D:\оформление кабинета\9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776864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682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29980"/>
            <a:ext cx="656800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оформить кабинет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Объект 4" descr="D:\оформление кабинета\1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7488832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102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29980"/>
            <a:ext cx="656800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оформить кабинет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Объект 6" descr="D:\оформление кабинета\1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7848872" cy="4968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32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915" y="-74951"/>
            <a:ext cx="700005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Принципы создания среды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7560840" cy="4651874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 безопасности,</a:t>
            </a:r>
          </a:p>
          <a:p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 личного </a:t>
            </a:r>
            <a:r>
              <a:rPr lang="ru-RU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комфорта учащихся,</a:t>
            </a:r>
          </a:p>
          <a:p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 вариативности </a:t>
            </a:r>
            <a:r>
              <a:rPr lang="ru-RU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использовании </a:t>
            </a: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форм </a:t>
            </a:r>
            <a:r>
              <a:rPr lang="ru-RU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методов                                                        обучения</a:t>
            </a:r>
            <a:r>
              <a:rPr lang="ru-RU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учебных                                                      пособий</a:t>
            </a:r>
            <a:r>
              <a:rPr lang="ru-RU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средств </a:t>
            </a:r>
            <a:r>
              <a:rPr lang="ru-RU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материалов.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3" y="3378311"/>
            <a:ext cx="4540647" cy="30215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140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188913"/>
            <a:ext cx="8353623" cy="86518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Зоны кабинета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1" y="1484313"/>
            <a:ext cx="8353623" cy="517842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кабинете начальной школы должно быть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минимим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 зоны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Учебная,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Игровая,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Природная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59365"/>
            <a:ext cx="6105463" cy="40591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715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188913"/>
            <a:ext cx="8353623" cy="86518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Зоны кабинета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1" y="1484313"/>
            <a:ext cx="8353623" cy="517842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Желательно еще иметь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Информационную зону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Исследовательскую зону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Зону отдыха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24944"/>
            <a:ext cx="5580112" cy="35148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2526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59961"/>
            <a:ext cx="700005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Общие требования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447856" cy="48768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Должны быть открытые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невысокие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полки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стеллажи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где хранятся разнообразные учебные средства и материалы для свободного использования детьми во время занятий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0" indent="-457200">
              <a:buAutoNum type="arabicPeriod"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Планировка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может регулярно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изменяется в соответствии с использованием различных форм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 (групповых, индивидуальных).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AutoNum type="arabicPeriod"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Должны быть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средства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получения быстрой обратной связи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детьми: значки, таблички, символы, средства индивидуальной самооценки детьми своей деятельности и др.</a:t>
            </a:r>
          </a:p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666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soyuzpoliteh.ru/images/stories/kiosks/shkol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344816" cy="4968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5524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7000056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Общие требования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47698"/>
            <a:ext cx="8447856" cy="487680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Должно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иметься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место для отдыха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учащихся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или занятий по интересам во внеурочное время и во время перемен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 startAt="4"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олжны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быть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материалы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          отражающие                 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индивидуальность                                         каждого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ребёнка </a:t>
            </a:r>
          </a:p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(портфолио)</a:t>
            </a:r>
          </a:p>
          <a:p>
            <a:pPr marL="457200" indent="-457200">
              <a:buFont typeface="+mj-lt"/>
              <a:buAutoNum type="arabicPeriod" startAt="4"/>
            </a:pPr>
            <a:endParaRPr lang="ru-RU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7731" y="3068960"/>
            <a:ext cx="4250901" cy="3188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8633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7000056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Общие требования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03874"/>
            <a:ext cx="8186092" cy="4876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Учебный кабинет должен быть оснащен 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компьютером и веб-камерой, интерактивной доской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(или проектором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потолочным креплением,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с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соответствующим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экраном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и 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возможностью                                               затемнения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24013"/>
            <a:ext cx="4426905" cy="35439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235505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er service design template">
  <a:themeElements>
    <a:clrScheme name="Competition 1">
      <a:dk1>
        <a:srgbClr val="000000"/>
      </a:dk1>
      <a:lt1>
        <a:srgbClr val="FFFFFF"/>
      </a:lt1>
      <a:dk2>
        <a:srgbClr val="5ED483"/>
      </a:dk2>
      <a:lt2>
        <a:srgbClr val="FFFFFF"/>
      </a:lt2>
      <a:accent1>
        <a:srgbClr val="003300"/>
      </a:accent1>
      <a:accent2>
        <a:srgbClr val="009900"/>
      </a:accent2>
      <a:accent3>
        <a:srgbClr val="B6E6C1"/>
      </a:accent3>
      <a:accent4>
        <a:srgbClr val="DADADA"/>
      </a:accent4>
      <a:accent5>
        <a:srgbClr val="AAADAA"/>
      </a:accent5>
      <a:accent6>
        <a:srgbClr val="008A00"/>
      </a:accent6>
      <a:hlink>
        <a:srgbClr val="1E5C1E"/>
      </a:hlink>
      <a:folHlink>
        <a:srgbClr val="6633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00"/>
        </a:dk1>
        <a:lt1>
          <a:srgbClr val="FFFFFF"/>
        </a:lt1>
        <a:dk2>
          <a:srgbClr val="5ED483"/>
        </a:dk2>
        <a:lt2>
          <a:srgbClr val="FFFFFF"/>
        </a:lt2>
        <a:accent1>
          <a:srgbClr val="003300"/>
        </a:accent1>
        <a:accent2>
          <a:srgbClr val="009900"/>
        </a:accent2>
        <a:accent3>
          <a:srgbClr val="B6E6C1"/>
        </a:accent3>
        <a:accent4>
          <a:srgbClr val="DADADA"/>
        </a:accent4>
        <a:accent5>
          <a:srgbClr val="AAADAA"/>
        </a:accent5>
        <a:accent6>
          <a:srgbClr val="008A00"/>
        </a:accent6>
        <a:hlink>
          <a:srgbClr val="1E5C1E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Customer service design template</Template>
  <TotalTime>53</TotalTime>
  <Words>729</Words>
  <Application>Microsoft Office PowerPoint</Application>
  <PresentationFormat>Экран (4:3)</PresentationFormat>
  <Paragraphs>130</Paragraphs>
  <Slides>27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Customer service design template</vt:lpstr>
      <vt:lpstr>Требования к учебному классу в начальной школе</vt:lpstr>
      <vt:lpstr>Нормативные документы</vt:lpstr>
      <vt:lpstr>Принципы создания среды</vt:lpstr>
      <vt:lpstr>Зоны кабинета</vt:lpstr>
      <vt:lpstr>Зоны кабинета</vt:lpstr>
      <vt:lpstr>Общие требования</vt:lpstr>
      <vt:lpstr>Слайд 7</vt:lpstr>
      <vt:lpstr>Общие требования</vt:lpstr>
      <vt:lpstr>Общие требования</vt:lpstr>
      <vt:lpstr>Требования                                     к методическому оснащению</vt:lpstr>
      <vt:lpstr>Требования                                     к методическому оснащению</vt:lpstr>
      <vt:lpstr>Требования                                     к методическому оснащению</vt:lpstr>
      <vt:lpstr>Руководство кабинетом</vt:lpstr>
      <vt:lpstr>Обязанности зав. кабинетом</vt:lpstr>
      <vt:lpstr>Обязанности зав. кабинетом</vt:lpstr>
      <vt:lpstr>Дизайн интерьера</vt:lpstr>
      <vt:lpstr>Дизайн интерьера</vt:lpstr>
      <vt:lpstr>Дизайн интерьера</vt:lpstr>
      <vt:lpstr>Дизайн интерьера</vt:lpstr>
      <vt:lpstr>Как оформить кабинет</vt:lpstr>
      <vt:lpstr>Как оформить кабинет</vt:lpstr>
      <vt:lpstr>Как оформить кабинет</vt:lpstr>
      <vt:lpstr>Как оформить кабинет</vt:lpstr>
      <vt:lpstr>Как оформить кабинет</vt:lpstr>
      <vt:lpstr>Как оформить кабинет</vt:lpstr>
      <vt:lpstr>Как оформить кабинет</vt:lpstr>
      <vt:lpstr>Как оформить кабинет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Билл</dc:creator>
  <cp:lastModifiedBy>Пользователь</cp:lastModifiedBy>
  <cp:revision>10</cp:revision>
  <dcterms:created xsi:type="dcterms:W3CDTF">2012-05-20T16:00:04Z</dcterms:created>
  <dcterms:modified xsi:type="dcterms:W3CDTF">2018-12-12T07:54:41Z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TC011408241049</vt:lpwstr>
  </property>
</Properties>
</file>