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6" r:id="rId4"/>
    <p:sldId id="265" r:id="rId5"/>
    <p:sldId id="264" r:id="rId6"/>
    <p:sldId id="263" r:id="rId7"/>
    <p:sldId id="267" r:id="rId8"/>
    <p:sldId id="262" r:id="rId9"/>
    <p:sldId id="273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2944AC-0E60-426F-8FE6-0EB7DF8B3714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3AD1FA-F934-462C-9FA5-5EA256F7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996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8EA6-CA5E-470C-8399-87E62422B113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FD8D-A531-4690-97D3-EF072701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01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6FF1-3D01-4134-9955-9F43AB03092F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AFBE-1CF8-418E-934F-39C071E2E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9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3DB5-CC96-411E-A0C5-96019C1D9355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8607-A74A-4F41-8380-FF0159250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9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84E8-2E78-47F5-8578-153210D80750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D1D7-BA6F-4D4A-9994-AA604AEF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72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190E-61D1-46D1-9531-27D2E428E1F6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631A-2592-41F4-80FE-21784DC3B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39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739D-991C-41BF-9192-E22634FEE518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4140-5DBD-461F-BEE4-CA38619C5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AFED-355F-4EFF-8E64-71D903943FC9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7C48-7FE8-4FF0-8B46-3AC04D4B0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81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7158-1F10-434D-AF7F-D09BF95520E5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5B10-98D1-4A82-84C5-D3FD80133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50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6061-3D3A-462D-A997-61BB61D1782B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3341-3F3E-48CF-AB66-A246AF51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65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47E4-22FA-4706-86AE-EA8F06D6243E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8B6F-30BC-4B9B-8A5B-0CB1002C7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98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BF9-AEF9-4D67-9CCC-1EABDF87766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D00B-5706-429A-BDEA-8301F0C9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3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5E499E-F32C-49D6-9835-090438A2B73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F180D-FAC2-4F75-B8BC-26E1B5F2D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6622504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СанПиН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2068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Гигиенические требования </a:t>
            </a:r>
            <a:endParaRPr lang="ru-RU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endParaRPr lang="ru-RU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</a:t>
            </a:r>
            <a:endParaRPr lang="ru-RU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620688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к режиму </a:t>
            </a:r>
          </a:p>
          <a:p>
            <a:r>
              <a:rPr lang="ru-RU" sz="2200" b="1" dirty="0">
                <a:solidFill>
                  <a:srgbClr val="00823B"/>
                </a:solidFill>
              </a:rPr>
              <a:t>образовательного процесса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80" y="1860168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течение учебного дня должна может проводиться только </a:t>
            </a:r>
            <a:r>
              <a:rPr lang="ru-RU" b="1" dirty="0"/>
              <a:t>одна контрольная работа</a:t>
            </a:r>
            <a:r>
              <a:rPr lang="ru-RU" dirty="0"/>
              <a:t>. Проводить контрольные рекомендуется на 2-4 уроках</a:t>
            </a:r>
            <a:r>
              <a:rPr lang="ru-RU" sz="2000" dirty="0"/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1580" y="1728684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8064" y="6051153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4091" y="620688"/>
            <a:ext cx="3312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 класса уроки </a:t>
            </a:r>
            <a:r>
              <a:rPr lang="ru-RU" dirty="0"/>
              <a:t>проводятся только в первую смену и по </a:t>
            </a:r>
            <a:r>
              <a:rPr lang="ru-RU" b="1" dirty="0"/>
              <a:t>5-дневной</a:t>
            </a:r>
            <a:r>
              <a:rPr lang="ru-RU" dirty="0"/>
              <a:t> учебной неделе;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Обучение </a:t>
            </a:r>
            <a:r>
              <a:rPr lang="ru-RU" dirty="0"/>
              <a:t>имеет </a:t>
            </a:r>
            <a:r>
              <a:rPr lang="ru-RU" b="1" dirty="0"/>
              <a:t>ступенчатый режим</a:t>
            </a:r>
            <a:r>
              <a:rPr lang="ru-RU" dirty="0"/>
              <a:t> в первом полугодии (в сентябре-октябре по 3 урока в день по 35 минут каждый, в ноябре-декабре по 4 урока по 35 минут, в январе-мае по 4 урока по 45 минут каждый);</a:t>
            </a:r>
            <a:br>
              <a:rPr lang="ru-RU" dirty="0"/>
            </a:br>
            <a:r>
              <a:rPr lang="ru-RU" dirty="0"/>
              <a:t>- в середине учебного дня рекомендуется организовывать динамическую паузу не менее 40 минут;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http://xn--80arhbbk8exa.su/img-rass/201103/ustal_uche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61" y="4106937"/>
            <a:ext cx="3197721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37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620688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к режиму </a:t>
            </a:r>
          </a:p>
          <a:p>
            <a:r>
              <a:rPr lang="ru-RU" sz="2200" b="1" dirty="0">
                <a:solidFill>
                  <a:srgbClr val="00823B"/>
                </a:solidFill>
              </a:rPr>
              <a:t>образовательного процесса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80" y="186016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Вес ежедневного комплекта учебников и письменных принадлежностей </a:t>
            </a:r>
            <a:r>
              <a:rPr lang="ru-RU" b="1" dirty="0"/>
              <a:t>не должен превышать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учащихся 1 - 2-х классов - более 1,5 кг,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- 4-х классов - более 2 кг;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1580" y="1728684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9898" y="6021288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5882" y="2573355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Учащихся, часто болеющих простудными заболеваниями, ангинами, ОРЗ, рекомендуется </a:t>
            </a:r>
            <a:r>
              <a:rPr lang="ru-RU" b="1" dirty="0"/>
              <a:t>рассаживать</a:t>
            </a:r>
            <a:r>
              <a:rPr lang="ru-RU" dirty="0"/>
              <a:t> подальше от наружной стены класса.</a:t>
            </a:r>
            <a:br>
              <a:rPr lang="ru-RU" dirty="0"/>
            </a:br>
            <a:r>
              <a:rPr lang="ru-RU" dirty="0"/>
              <a:t>Учащихся, сидящих на крайних рядах (1 и 3 ряды при трехрядной расстановке парт), не реже чем 2 раза за учебный год, необходимо </a:t>
            </a:r>
            <a:r>
              <a:rPr lang="ru-RU" b="1" dirty="0"/>
              <a:t>менять местами.</a:t>
            </a:r>
          </a:p>
        </p:txBody>
      </p:sp>
      <p:pic>
        <p:nvPicPr>
          <p:cNvPr id="5122" name="Picture 2" descr="http://guboxoli.files.wordpress.com/2012/10/kak-vybrat-shkolu-dlja-budushhego-pervoklassnika_1.jpeg?w=4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804" y="3918830"/>
            <a:ext cx="3057128" cy="22928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ubscribe.ru/list/digest/children/im_20110504111919_14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882" y="742950"/>
            <a:ext cx="3312368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52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384376" cy="86895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823B"/>
                </a:solidFill>
              </a:rPr>
              <a:t>Сан </a:t>
            </a:r>
            <a:r>
              <a:rPr lang="ru-RU" b="1" dirty="0" err="1" smtClean="0">
                <a:solidFill>
                  <a:srgbClr val="00823B"/>
                </a:solidFill>
              </a:rPr>
              <a:t>ПиН</a:t>
            </a:r>
            <a:endParaRPr lang="ru-RU" b="1" dirty="0" smtClean="0">
              <a:solidFill>
                <a:srgbClr val="0082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7667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Санитарно-эпидемиологические требования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677001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1 сентября 2011 года </a:t>
            </a:r>
            <a:r>
              <a:rPr lang="ru-RU" b="1" dirty="0" smtClean="0"/>
              <a:t>вступили </a:t>
            </a:r>
            <a:r>
              <a:rPr lang="ru-RU" b="1" dirty="0"/>
              <a:t>в силу новые санитарно-эпидемиологические требования к условиям и организации обучения в общеобразовательных учреждениях.</a:t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smtClean="0"/>
              <a:t>Новые </a:t>
            </a:r>
            <a:r>
              <a:rPr lang="ru-RU" b="1" dirty="0"/>
              <a:t>санитарно-эпидемиологические требования затрагивают практически все сферы школьной жизни.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27584" y="1484784"/>
            <a:ext cx="3312368" cy="7551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8064" y="1492335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056" y="1677001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санитарно-эпидемиологические правила являются </a:t>
            </a:r>
            <a:r>
              <a:rPr lang="ru-RU" b="1" dirty="0"/>
              <a:t>обязательными для исполнения всеми </a:t>
            </a:r>
            <a:r>
              <a:rPr lang="ru-RU" dirty="0"/>
              <a:t>физическими, юридическими лицами и индивидуальными предпринимателями, деятельность которых связана с проектированием, строительством, реконструкцией, эксплуатацией школ, воспитанием и обучением обучающихся. </a:t>
            </a:r>
            <a:br>
              <a:rPr lang="ru-RU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69121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к размещению общеобразовательных учреждений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575" y="2322974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Здания школ должны </a:t>
            </a:r>
            <a:r>
              <a:rPr lang="ru-RU" b="1" dirty="0" smtClean="0"/>
              <a:t>находиться: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в </a:t>
            </a:r>
            <a:r>
              <a:rPr lang="ru-RU" b="1" dirty="0"/>
              <a:t>зоне жилой </a:t>
            </a:r>
            <a:r>
              <a:rPr lang="ru-RU" b="1" dirty="0" smtClean="0"/>
              <a:t>застройки,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за </a:t>
            </a:r>
            <a:r>
              <a:rPr lang="ru-RU" b="1" dirty="0"/>
              <a:t>пределами гаражей, автомагистралей</a:t>
            </a:r>
            <a:r>
              <a:rPr lang="ru-RU" b="1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объектов железнодорожного транспорта, метро,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маршрутов взлета и посадки самолетов.</a:t>
            </a:r>
            <a:br>
              <a:rPr lang="ru-RU" b="1" dirty="0"/>
            </a:br>
            <a:endParaRPr lang="ru-RU" b="1" dirty="0"/>
          </a:p>
          <a:p>
            <a:r>
              <a:rPr lang="ru-RU" b="1" dirty="0"/>
              <a:t> 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58575" y="1915671"/>
            <a:ext cx="3312368" cy="7551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45968" y="5733256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1952" y="764704"/>
            <a:ext cx="3312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Через </a:t>
            </a:r>
            <a:r>
              <a:rPr lang="ru-RU" b="1" dirty="0"/>
              <a:t>территорию общеобразовательных учреждений не должны проходить магистральные инженерные городские коммуникации.</a:t>
            </a:r>
          </a:p>
          <a:p>
            <a:endParaRPr lang="ru-RU" b="1" dirty="0"/>
          </a:p>
          <a:p>
            <a:endParaRPr lang="ru-RU" sz="2000" b="1" dirty="0"/>
          </a:p>
        </p:txBody>
      </p:sp>
      <p:pic>
        <p:nvPicPr>
          <p:cNvPr id="1026" name="Picture 2" descr="http://sao.mos.ru/upload/medialibrary/805/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273" y="3103806"/>
            <a:ext cx="3466466" cy="23057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5560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823B"/>
                </a:solidFill>
              </a:rPr>
              <a:t>Требования к территории</a:t>
            </a:r>
            <a:endParaRPr lang="ru-RU" sz="2200" b="1" dirty="0">
              <a:solidFill>
                <a:srgbClr val="0082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480" y="1604407"/>
            <a:ext cx="32550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Школьная территория должна быть </a:t>
            </a:r>
            <a:r>
              <a:rPr lang="ru-RU" b="1" dirty="0"/>
              <a:t>огорожена забором</a:t>
            </a:r>
            <a:r>
              <a:rPr lang="ru-RU" dirty="0"/>
              <a:t> и </a:t>
            </a:r>
            <a:r>
              <a:rPr lang="ru-RU" b="1" dirty="0"/>
              <a:t>озеленена на 50%</a:t>
            </a:r>
            <a:r>
              <a:rPr lang="ru-RU" dirty="0"/>
              <a:t>, за исключением районов Крайнего Севера</a:t>
            </a:r>
            <a:r>
              <a:rPr lang="ru-RU" dirty="0" smtClean="0"/>
              <a:t>.</a:t>
            </a:r>
          </a:p>
          <a:p>
            <a:endParaRPr lang="ru-RU" b="1" dirty="0"/>
          </a:p>
          <a:p>
            <a:r>
              <a:rPr lang="ru-RU" dirty="0"/>
              <a:t>На территории </a:t>
            </a:r>
            <a:r>
              <a:rPr lang="ru-RU" dirty="0" smtClean="0"/>
              <a:t>ОУ выделяют </a:t>
            </a:r>
            <a:r>
              <a:rPr lang="ru-RU" b="1" dirty="0"/>
              <a:t>зоны: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физкультурно-спортивная зона,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отдыха и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хозяйственная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r>
              <a:rPr lang="ru-RU" dirty="0" smtClean="0"/>
              <a:t>Допускается </a:t>
            </a:r>
            <a:r>
              <a:rPr lang="ru-RU" dirty="0"/>
              <a:t>также выделение учебно-опытной зоны. </a:t>
            </a:r>
            <a:br>
              <a:rPr lang="ru-RU" dirty="0"/>
            </a:b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1425041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6021288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4005064"/>
            <a:ext cx="33123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территории школы </a:t>
            </a:r>
            <a:r>
              <a:rPr lang="ru-RU" b="1" dirty="0"/>
              <a:t>не допускается расположение сооружений и построек, функционально не связанных </a:t>
            </a:r>
            <a:r>
              <a:rPr lang="ru-RU" b="1" dirty="0" smtClean="0"/>
              <a:t>с ОУ.</a:t>
            </a:r>
            <a:endParaRPr lang="ru-RU" sz="2000" b="1" dirty="0"/>
          </a:p>
        </p:txBody>
      </p:sp>
      <p:pic>
        <p:nvPicPr>
          <p:cNvPr id="2050" name="Picture 2" descr="http://school-638.narod.ru/photo/sport-dvor/sport-dv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449" y="858667"/>
            <a:ext cx="3407701" cy="255577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5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845" y="635784"/>
            <a:ext cx="3627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</a:t>
            </a:r>
            <a:endParaRPr lang="ru-RU" sz="2200" b="1" dirty="0" smtClean="0">
              <a:solidFill>
                <a:srgbClr val="00823B"/>
              </a:solidFill>
            </a:endParaRPr>
          </a:p>
          <a:p>
            <a:r>
              <a:rPr lang="ru-RU" sz="2200" b="1" dirty="0" smtClean="0">
                <a:solidFill>
                  <a:srgbClr val="00823B"/>
                </a:solidFill>
              </a:rPr>
              <a:t>к </a:t>
            </a:r>
            <a:r>
              <a:rPr lang="ru-RU" sz="2200" b="1" dirty="0">
                <a:solidFill>
                  <a:srgbClr val="00823B"/>
                </a:solidFill>
              </a:rPr>
              <a:t>зданию школы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845" y="1538203"/>
            <a:ext cx="34563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Высота </a:t>
            </a:r>
            <a:r>
              <a:rPr lang="ru-RU" dirty="0"/>
              <a:t>учебных помещений должна быть не менее 3,6 метров. </a:t>
            </a:r>
            <a:endParaRPr lang="ru-RU" dirty="0" smtClean="0"/>
          </a:p>
          <a:p>
            <a:r>
              <a:rPr lang="ru-RU" b="1" dirty="0" smtClean="0"/>
              <a:t>Площадь </a:t>
            </a:r>
            <a:r>
              <a:rPr lang="ru-RU" b="1" dirty="0"/>
              <a:t>классов </a:t>
            </a:r>
            <a:r>
              <a:rPr lang="ru-RU" dirty="0" smtClean="0"/>
              <a:t>должна </a:t>
            </a:r>
            <a:r>
              <a:rPr lang="ru-RU" dirty="0"/>
              <a:t>составлять не менее 2,5 </a:t>
            </a:r>
            <a:r>
              <a:rPr lang="ru-RU" dirty="0" err="1"/>
              <a:t>кв.м</a:t>
            </a:r>
            <a:r>
              <a:rPr lang="ru-RU" dirty="0"/>
              <a:t> на 1 ученика при фронтальных формах занятий и 3,5 </a:t>
            </a:r>
            <a:r>
              <a:rPr lang="ru-RU" dirty="0" err="1"/>
              <a:t>кв.м</a:t>
            </a:r>
            <a:r>
              <a:rPr lang="ru-RU" dirty="0"/>
              <a:t> при групповых и индивидуальных формах работы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Начальные </a:t>
            </a:r>
            <a:r>
              <a:rPr lang="ru-RU" b="1" dirty="0"/>
              <a:t>классы </a:t>
            </a:r>
            <a:r>
              <a:rPr lang="ru-RU" dirty="0"/>
              <a:t>должны быть выделены в отдельный учебный блок, имеющий выход на территорию школы.</a:t>
            </a:r>
          </a:p>
          <a:p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1412776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6093296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2750" y="608333"/>
            <a:ext cx="33123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каждым классом начальной школы должно быть закреплено учебное помещение, в котором проводятся все уроки, кроме физкультуры. Для учащихся 1-х классов, посещающих продленку, должны </a:t>
            </a:r>
            <a:r>
              <a:rPr lang="ru-RU" dirty="0" smtClean="0"/>
              <a:t>быть </a:t>
            </a:r>
            <a:r>
              <a:rPr lang="ru-RU" b="1" dirty="0" smtClean="0"/>
              <a:t>предусмотрены </a:t>
            </a:r>
            <a:r>
              <a:rPr lang="ru-RU" b="1" dirty="0"/>
              <a:t>спальные комнаты</a:t>
            </a:r>
            <a:r>
              <a:rPr lang="ru-RU" dirty="0"/>
              <a:t> площадью не менее 4кв.м на одного человека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Учащиеся 1-х классов </a:t>
            </a:r>
            <a:r>
              <a:rPr lang="ru-RU" dirty="0"/>
              <a:t>должны обучаться в помещениях, не выше второго этажа, 2-4 классов — не выше третьего.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28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578" y="1713251"/>
            <a:ext cx="35463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 первом этаже </a:t>
            </a:r>
            <a:r>
              <a:rPr lang="ru-RU" dirty="0"/>
              <a:t>школы должны также размещаться раздевалка, спортивный зал, медкабинет. Высота спортзала должна быть не менее 6 метров. </a:t>
            </a:r>
            <a:endParaRPr lang="ru-RU" dirty="0" smtClean="0"/>
          </a:p>
          <a:p>
            <a:endParaRPr lang="ru-RU" sz="800" dirty="0"/>
          </a:p>
          <a:p>
            <a:r>
              <a:rPr lang="ru-RU" dirty="0" smtClean="0"/>
              <a:t>При </a:t>
            </a:r>
            <a:r>
              <a:rPr lang="ru-RU" dirty="0"/>
              <a:t>спортивных залах рекомендуется установить раздевалки, отдельные для мальчиков и девочек туалеты и душевые кабины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dirty="0"/>
              <a:t>Каждый этаж здания школы должен быть оборудован туалетами для мальчиков и </a:t>
            </a:r>
            <a:r>
              <a:rPr lang="ru-RU" dirty="0" smtClean="0"/>
              <a:t>девочек.</a:t>
            </a:r>
            <a:endParaRPr lang="ru-RU" dirty="0"/>
          </a:p>
          <a:p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1412776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5949280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3284984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учащихся 5-11 классов </a:t>
            </a:r>
            <a:r>
              <a:rPr lang="ru-RU" dirty="0" smtClean="0"/>
              <a:t>должны быть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предусмотрены </a:t>
            </a:r>
            <a:r>
              <a:rPr lang="ru-RU" b="1" dirty="0"/>
              <a:t>комнаты личной гигиены</a:t>
            </a:r>
            <a:r>
              <a:rPr lang="ru-RU" dirty="0"/>
              <a:t> площадью не менее 3 </a:t>
            </a:r>
            <a:r>
              <a:rPr lang="ru-RU" dirty="0" err="1" smtClean="0"/>
              <a:t>кв.м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Количество </a:t>
            </a:r>
            <a:r>
              <a:rPr lang="ru-RU" dirty="0"/>
              <a:t>таких комнат берется из расчета 1 кабина на 70 человек.</a:t>
            </a:r>
          </a:p>
          <a:p>
            <a:endParaRPr lang="ru-RU" sz="2000" b="1" dirty="0"/>
          </a:p>
        </p:txBody>
      </p:sp>
      <p:pic>
        <p:nvPicPr>
          <p:cNvPr id="3074" name="Picture 2" descr="https://encrypted-tbn2.gstatic.com/images?q=tbn:ANd9GcQKsskGPpIQOJeNsi5hUq2IW1siM3RpSKcFLh7T3swkVBh9DL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950" y="660742"/>
            <a:ext cx="3311228" cy="248022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1646" y="535215"/>
            <a:ext cx="3627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</a:t>
            </a:r>
            <a:endParaRPr lang="ru-RU" sz="2200" b="1" dirty="0" smtClean="0">
              <a:solidFill>
                <a:srgbClr val="00823B"/>
              </a:solidFill>
            </a:endParaRPr>
          </a:p>
          <a:p>
            <a:r>
              <a:rPr lang="ru-RU" sz="2200" b="1" dirty="0" smtClean="0">
                <a:solidFill>
                  <a:srgbClr val="00823B"/>
                </a:solidFill>
              </a:rPr>
              <a:t>к </a:t>
            </a:r>
            <a:r>
              <a:rPr lang="ru-RU" sz="2200" b="1" dirty="0">
                <a:solidFill>
                  <a:srgbClr val="00823B"/>
                </a:solidFill>
              </a:rPr>
              <a:t>зданию школы</a:t>
            </a:r>
          </a:p>
          <a:p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9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1" y="1744641"/>
            <a:ext cx="3546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Учащиеся начальной школы должны заниматься за партами, имеющими </a:t>
            </a:r>
            <a:r>
              <a:rPr lang="ru-RU" b="1" dirty="0"/>
              <a:t>специальный регулятор наклона рабочей поверхности</a:t>
            </a:r>
            <a:r>
              <a:rPr lang="ru-RU" dirty="0"/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1668760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5949280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4048" y="3212976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Меловые </a:t>
            </a:r>
            <a:r>
              <a:rPr lang="ru-RU" b="1" dirty="0"/>
              <a:t>классные доски </a:t>
            </a:r>
            <a:r>
              <a:rPr lang="ru-RU" dirty="0" smtClean="0"/>
              <a:t>должны </a:t>
            </a:r>
            <a:r>
              <a:rPr lang="ru-RU" dirty="0"/>
              <a:t>хорошо очищаться влажной губкой, иметь темно-зеленый цвет и антибактериальное покрытие. В школах могут использоваться также маркерные доски и интерактивные.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560764"/>
            <a:ext cx="3627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</a:t>
            </a:r>
            <a:endParaRPr lang="ru-RU" sz="2200" b="1" dirty="0" smtClean="0">
              <a:solidFill>
                <a:srgbClr val="00823B"/>
              </a:solidFill>
            </a:endParaRPr>
          </a:p>
          <a:p>
            <a:r>
              <a:rPr lang="ru-RU" sz="2200" b="1" dirty="0" smtClean="0">
                <a:solidFill>
                  <a:srgbClr val="00823B"/>
                </a:solidFill>
              </a:rPr>
              <a:t>к </a:t>
            </a:r>
            <a:r>
              <a:rPr lang="ru-RU" sz="2200" b="1" dirty="0">
                <a:solidFill>
                  <a:srgbClr val="00823B"/>
                </a:solidFill>
              </a:rPr>
              <a:t>оборудованию </a:t>
            </a:r>
            <a:r>
              <a:rPr lang="ru-RU" sz="2200" b="1" dirty="0" smtClean="0">
                <a:solidFill>
                  <a:srgbClr val="00823B"/>
                </a:solidFill>
              </a:rPr>
              <a:t>помещений ОУ</a:t>
            </a:r>
            <a:endParaRPr lang="ru-RU" sz="2200" b="1" dirty="0">
              <a:solidFill>
                <a:srgbClr val="00823B"/>
              </a:solidFill>
            </a:endParaRPr>
          </a:p>
        </p:txBody>
      </p:sp>
      <p:pic>
        <p:nvPicPr>
          <p:cNvPr id="4098" name="Picture 2" descr="http://partavrn.ru/wp-content/gallery/fotogalereya/3333-550x5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5" r="6136" b="21103"/>
          <a:stretch/>
        </p:blipFill>
        <p:spPr bwMode="auto">
          <a:xfrm>
            <a:off x="932043" y="3565075"/>
            <a:ext cx="3063893" cy="238420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allday2.com/cf/8a/da/1376340348_school-board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696" y="767937"/>
            <a:ext cx="3221088" cy="24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620688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к воздушно-тепловому режиму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80" y="1860168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Температура воздуха </a:t>
            </a:r>
            <a:r>
              <a:rPr lang="ru-RU" dirty="0"/>
              <a:t>в учебных помещениях, вестибюле, раздевалке, библиотеке, столовой, рекреационных должна составлять </a:t>
            </a:r>
            <a:r>
              <a:rPr lang="ru-RU" b="1" dirty="0"/>
              <a:t>18-24С°</a:t>
            </a:r>
            <a:r>
              <a:rPr lang="ru-RU" dirty="0"/>
              <a:t>,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 </a:t>
            </a:r>
            <a:r>
              <a:rPr lang="ru-RU" dirty="0"/>
              <a:t>спортивном зале и мастерских </a:t>
            </a:r>
            <a:r>
              <a:rPr lang="ru-RU" b="1" dirty="0"/>
              <a:t>17-20Сº, </a:t>
            </a:r>
            <a:r>
              <a:rPr lang="ru-RU" dirty="0"/>
              <a:t>в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спальне</a:t>
            </a:r>
            <a:r>
              <a:rPr lang="ru-RU" dirty="0"/>
              <a:t>, игровых комнатах </a:t>
            </a:r>
            <a:r>
              <a:rPr lang="ru-RU" b="1" dirty="0"/>
              <a:t>20-24Сº</a:t>
            </a:r>
            <a:r>
              <a:rPr lang="ru-RU" dirty="0"/>
              <a:t>, в душевых </a:t>
            </a:r>
            <a:r>
              <a:rPr lang="ru-RU" b="1" dirty="0"/>
              <a:t>25Сº,</a:t>
            </a:r>
            <a:r>
              <a:rPr lang="ru-RU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медкабинетах </a:t>
            </a:r>
            <a:r>
              <a:rPr lang="ru-RU" b="1" dirty="0"/>
              <a:t>20-22Сº.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1580" y="1728684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49168" y="6021288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finnez.com/wp-content/uploads/2013/04/sovremennaya-shko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7" r="-222"/>
          <a:stretch/>
        </p:blipFill>
        <p:spPr bwMode="auto">
          <a:xfrm>
            <a:off x="5149168" y="3068960"/>
            <a:ext cx="3319090" cy="25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fizika.ru/pic_interes_stati/kak_izobreli_termometr/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5928" y="2342642"/>
            <a:ext cx="636145" cy="5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68205" y="851521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помещениях школы относительная </a:t>
            </a:r>
            <a:r>
              <a:rPr lang="ru-RU" b="1" dirty="0"/>
              <a:t>влажность воздуха</a:t>
            </a:r>
            <a:r>
              <a:rPr lang="ru-RU" dirty="0"/>
              <a:t> должна соблюдаться в пределах </a:t>
            </a:r>
            <a:r>
              <a:rPr lang="ru-RU" b="1" dirty="0"/>
              <a:t>40—60%.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155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80" y="620688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823B"/>
                </a:solidFill>
              </a:rPr>
              <a:t>Требования к </a:t>
            </a:r>
            <a:r>
              <a:rPr lang="ru-RU" sz="2200" b="1" dirty="0" smtClean="0">
                <a:solidFill>
                  <a:srgbClr val="00823B"/>
                </a:solidFill>
              </a:rPr>
              <a:t>режиму </a:t>
            </a:r>
          </a:p>
          <a:p>
            <a:r>
              <a:rPr lang="ru-RU" sz="2200" b="1" dirty="0">
                <a:solidFill>
                  <a:srgbClr val="00823B"/>
                </a:solidFill>
              </a:rPr>
              <a:t>о</a:t>
            </a:r>
            <a:r>
              <a:rPr lang="ru-RU" sz="2200" b="1" dirty="0" smtClean="0">
                <a:solidFill>
                  <a:srgbClr val="00823B"/>
                </a:solidFill>
              </a:rPr>
              <a:t>бразовательного процесса</a:t>
            </a:r>
            <a:endParaRPr lang="ru-RU" sz="2200" b="1" dirty="0">
              <a:solidFill>
                <a:srgbClr val="0082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1860168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Наиболее оптимальный </a:t>
            </a:r>
            <a:r>
              <a:rPr lang="ru-RU" b="1" dirty="0"/>
              <a:t>возраст</a:t>
            </a:r>
            <a:r>
              <a:rPr lang="ru-RU" dirty="0"/>
              <a:t> для начала школьного обучения — 7 лет. В школу могут приниматься и дети, которым к 1 сентября исполнилось не менее 6 лет и 6 месяцев.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классах должно быть </a:t>
            </a:r>
            <a:r>
              <a:rPr lang="ru-RU" b="1" dirty="0"/>
              <a:t>не более 25 человек</a:t>
            </a:r>
            <a:r>
              <a:rPr lang="ru-RU" dirty="0"/>
              <a:t>. В классах компенсирующего обучения — не более 20 учеников.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Учебные </a:t>
            </a:r>
            <a:r>
              <a:rPr lang="ru-RU" dirty="0"/>
              <a:t>занятия должны начинаться не ранее 8 часов утра. 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91580" y="1728684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92080" y="6021288"/>
            <a:ext cx="3168352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C00000"/>
                </a:gs>
                <a:gs pos="100000">
                  <a:schemeClr val="bg1">
                    <a:lumMod val="19000"/>
                    <a:lumOff val="81000"/>
                    <a:alpha val="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620688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допускается </a:t>
            </a:r>
            <a:r>
              <a:rPr lang="ru-RU" dirty="0"/>
              <a:t>проведение нулевых уроков.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Недельная нагрузка на учеников должна быть распределена </a:t>
            </a:r>
            <a:r>
              <a:rPr lang="ru-RU" dirty="0" smtClean="0"/>
              <a:t>равномерно.</a:t>
            </a:r>
          </a:p>
          <a:p>
            <a:r>
              <a:rPr lang="ru-RU" dirty="0"/>
              <a:t>должны иметь </a:t>
            </a:r>
            <a:r>
              <a:rPr lang="ru-RU" b="1" dirty="0"/>
              <a:t>облегченный день в четверг или пятницу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endParaRPr lang="ru-RU" b="1" dirty="0"/>
          </a:p>
        </p:txBody>
      </p:sp>
      <p:pic>
        <p:nvPicPr>
          <p:cNvPr id="3074" name="Picture 2" descr="http://www.uaua.info/pictures_ckfinder/images/adaptaciya%20pervoklassni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6"/>
          <a:stretch/>
        </p:blipFill>
        <p:spPr bwMode="auto">
          <a:xfrm>
            <a:off x="5239753" y="3429000"/>
            <a:ext cx="3102873" cy="23165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725131"/>
      </p:ext>
    </p:extLst>
  </p:cSld>
  <p:clrMapOvr>
    <a:masterClrMapping/>
  </p:clrMapOvr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99</TotalTime>
  <Words>480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Блокнот</vt:lpstr>
      <vt:lpstr>Новые  требования СанПиН</vt:lpstr>
      <vt:lpstr>Сан ПиН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</dc:creator>
  <cp:lastModifiedBy>Пользователь</cp:lastModifiedBy>
  <cp:revision>14</cp:revision>
  <dcterms:created xsi:type="dcterms:W3CDTF">2014-10-26T12:04:05Z</dcterms:created>
  <dcterms:modified xsi:type="dcterms:W3CDTF">2018-12-12T07:47:44Z</dcterms:modified>
</cp:coreProperties>
</file>