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76" r:id="rId4"/>
    <p:sldId id="275" r:id="rId5"/>
    <p:sldId id="285" r:id="rId6"/>
    <p:sldId id="281" r:id="rId7"/>
    <p:sldId id="280" r:id="rId8"/>
    <p:sldId id="282" r:id="rId9"/>
    <p:sldId id="279" r:id="rId10"/>
    <p:sldId id="283" r:id="rId11"/>
    <p:sldId id="278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025" autoAdjust="0"/>
    <p:restoredTop sz="94660"/>
  </p:normalViewPr>
  <p:slideViewPr>
    <p:cSldViewPr snapToGrid="0">
      <p:cViewPr>
        <p:scale>
          <a:sx n="81" d="100"/>
          <a:sy n="81" d="100"/>
        </p:scale>
        <p:origin x="35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23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"/>
          <c:w val="0.96333332370953362"/>
          <c:h val="0.96869070676527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/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800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1258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6759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3" name="Текст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" name="Рисунок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401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2945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04110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618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11" name="Полилиния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2" name="Полилиния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6" name="Инструкции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ru-RU" sz="1200" b="1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ПРИМЕЧАНИЕ.</a:t>
            </a:r>
          </a:p>
          <a:p>
            <a:pPr algn="l" defTabSz="914400">
              <a:buNone/>
            </a:pPr>
            <a:r>
              <a:rPr lang="ru-RU" sz="1200" b="0" i="1" dirty="0" smtClean="0">
                <a:solidFill>
                  <a:schemeClr val="lt1"/>
                </a:solidFill>
                <a:latin typeface="Arial"/>
                <a:ea typeface="+mn-ea"/>
                <a:cs typeface="Arial"/>
              </a:rPr>
              <a:t>Чтобы изменить изображение на этом слайде, выделите рисунок и удалите его. Затем щелкните значок "Рисунки" в заполнителе и вставьте свое изображение.</a:t>
            </a:r>
            <a:endParaRPr lang="ru-RU" sz="1200" b="0" i="1" dirty="0">
              <a:solidFill>
                <a:schemeClr val="lt1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81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800" dirty="0"/>
          </a:p>
        </p:txBody>
      </p:sp>
      <p:sp>
        <p:nvSpPr>
          <p:cNvPr id="8" name="Полилиния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9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10" name="Полилиния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51964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8206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236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7337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63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76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ru-RU" smtClean="0"/>
              <a:pPr/>
              <a:t>12.12.2018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729604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Структура рабочей программы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1953" y="1752600"/>
            <a:ext cx="96012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пояснительная записка,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в которой конкретизируются общие цели начального общего образования с учетом специфики учебного предмета, место данного предмета, курса и его вклад в решение основных педагогических задач</a:t>
            </a:r>
            <a:r>
              <a:rPr lang="ru-RU" sz="1600" i="1" dirty="0">
                <a:latin typeface="Arial" pitchFamily="34" charset="0"/>
                <a:cs typeface="Arial" pitchFamily="34" charset="0"/>
              </a:rPr>
              <a:t>;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2000" i="1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общая характеристика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учебного предмета;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описание места учебного предмета в учебном плане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планируемые результаты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личностные (социальный опыт),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метапредметные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(ключевые компетентности) и предметные результаты освоения конкретного учебного предмета;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содержание учебного предмета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;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тематическое планирование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 определением основных видов учебной деятельности обучающихся; </a:t>
            </a:r>
          </a:p>
          <a:p>
            <a:pPr marL="0" indent="0">
              <a:buNone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описание материально-технического обеспечения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для преподавания учебного предмета.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799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Контроль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7969" y="1901286"/>
            <a:ext cx="4003431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Контроль                                         за реализацией                                              рабочих программ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осуществляется в соответствии с планом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внутришкольного</a:t>
            </a:r>
            <a:r>
              <a:rPr lang="ru-RU" dirty="0">
                <a:latin typeface="Arial" pitchFamily="34" charset="0"/>
                <a:cs typeface="Arial" pitchFamily="34" charset="0"/>
              </a:rPr>
              <a:t> контроля.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3322" y="1929520"/>
            <a:ext cx="5392615" cy="4044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247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Структура учебного плана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937" y="1828800"/>
            <a:ext cx="6928339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Обязательная</a:t>
            </a:r>
            <a:r>
              <a:rPr lang="ru-RU" dirty="0" smtClean="0">
                <a:latin typeface="Arial Black" pitchFamily="34" charset="0"/>
                <a:cs typeface="Arial" pitchFamily="34" charset="0"/>
              </a:rPr>
              <a:t>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(</a:t>
            </a:r>
            <a:r>
              <a:rPr lang="ru-RU" b="1" dirty="0" smtClean="0">
                <a:latin typeface="Arial Black" pitchFamily="34" charset="0"/>
                <a:cs typeface="Arial" pitchFamily="34" charset="0"/>
              </a:rPr>
              <a:t>инвариантная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часть,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формируется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соответствии с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требованиями  </a:t>
            </a:r>
            <a:r>
              <a:rPr lang="ru-RU" dirty="0">
                <a:latin typeface="Arial" pitchFamily="34" charset="0"/>
                <a:cs typeface="Arial" pitchFamily="34" charset="0"/>
              </a:rPr>
              <a:t>ФГОС НОО, которая 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 </a:t>
            </a:r>
            <a:r>
              <a:rPr lang="ru-RU" dirty="0">
                <a:latin typeface="Arial" pitchFamily="34" charset="0"/>
                <a:cs typeface="Arial" pitchFamily="34" charset="0"/>
              </a:rPr>
              <a:t>2323 часа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(от 80 до 70%) </a:t>
            </a:r>
            <a:r>
              <a:rPr lang="ru-RU" dirty="0">
                <a:latin typeface="Arial" pitchFamily="34" charset="0"/>
                <a:cs typeface="Arial" pitchFamily="34" charset="0"/>
              </a:rPr>
              <a:t>от общего нормативного времени, отведенного на учебный процесс вне зависимости  от продолжительности учебной  недели;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 Black" pitchFamily="34" charset="0"/>
                <a:cs typeface="Arial" pitchFamily="34" charset="0"/>
              </a:rPr>
              <a:t>Вариативная </a:t>
            </a:r>
            <a:r>
              <a:rPr lang="ru-RU" b="1" dirty="0">
                <a:latin typeface="Arial Black" pitchFamily="34" charset="0"/>
                <a:cs typeface="Arial" pitchFamily="34" charset="0"/>
              </a:rPr>
              <a:t>часть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– (от 581 до 887 часов в год, что составляет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от 20% до 30%</a:t>
            </a:r>
            <a:r>
              <a:rPr lang="ru-RU" dirty="0"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 зависимости от продолжительности  учебной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недели.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391195385"/>
              </p:ext>
            </p:extLst>
          </p:nvPr>
        </p:nvGraphicFramePr>
        <p:xfrm>
          <a:off x="890954" y="726832"/>
          <a:ext cx="3809999" cy="4461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248125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Внеучебная</a:t>
            </a: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образовательная деятельность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28800"/>
            <a:ext cx="8118231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err="1">
                <a:latin typeface="Arial" pitchFamily="34" charset="0"/>
                <a:cs typeface="Arial" pitchFamily="34" charset="0"/>
              </a:rPr>
              <a:t>Внеучебная</a:t>
            </a:r>
            <a:r>
              <a:rPr lang="ru-RU" dirty="0">
                <a:latin typeface="Arial" pitchFamily="34" charset="0"/>
                <a:cs typeface="Arial" pitchFamily="34" charset="0"/>
              </a:rPr>
              <a:t> образовательная деятельность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относится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к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вариативной части </a:t>
            </a:r>
            <a:r>
              <a:rPr lang="ru-RU" dirty="0">
                <a:latin typeface="Arial" pitchFamily="34" charset="0"/>
                <a:cs typeface="Arial" pitchFamily="34" charset="0"/>
              </a:rPr>
              <a:t>ООП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НОО.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Может </a:t>
            </a:r>
            <a:r>
              <a:rPr lang="ru-RU" dirty="0">
                <a:latin typeface="Arial" pitchFamily="34" charset="0"/>
                <a:cs typeface="Arial" pitchFamily="34" charset="0"/>
              </a:rPr>
              <a:t>состоять из образовательных модулей в соответствии с видами деятельности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обучающихся.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Организуется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в различных </a:t>
            </a:r>
            <a:r>
              <a:rPr lang="ru-RU" b="1" i="1" dirty="0">
                <a:latin typeface="Arial" pitchFamily="34" charset="0"/>
                <a:cs typeface="Arial" pitchFamily="34" charset="0"/>
              </a:rPr>
              <a:t>формах </a:t>
            </a:r>
            <a:r>
              <a:rPr lang="ru-RU" dirty="0">
                <a:latin typeface="Arial" pitchFamily="34" charset="0"/>
                <a:cs typeface="Arial" pitchFamily="34" charset="0"/>
              </a:rPr>
              <a:t>(клубы, студии, секции, кружки, общественно-полезная, социальная практика и т.п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ыбирается </a:t>
            </a:r>
            <a:r>
              <a:rPr lang="ru-RU" dirty="0">
                <a:latin typeface="Arial" pitchFamily="34" charset="0"/>
                <a:cs typeface="Arial" pitchFamily="34" charset="0"/>
              </a:rPr>
              <a:t>самим обучающимся в соответствии со своей индивидуальной образовательной программой и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не входит в максимально допустимую </a:t>
            </a:r>
            <a:r>
              <a:rPr lang="ru-RU" dirty="0">
                <a:latin typeface="Arial" pitchFamily="34" charset="0"/>
                <a:cs typeface="Arial" pitchFamily="34" charset="0"/>
              </a:rPr>
              <a:t>учебную нагрузку. </a:t>
            </a: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572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Внеучебная</a:t>
            </a: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образовательная деятельность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1828800"/>
            <a:ext cx="9056077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Чем отличается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внеучебная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образовательная деятельность от дополнительного образования?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              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            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Практикум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6769" y="2866993"/>
            <a:ext cx="5251147" cy="349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1247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Внеучебная</a:t>
            </a: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образовательная деятельность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3570" y="1910861"/>
            <a:ext cx="4665785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На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внеучебные</a:t>
            </a:r>
            <a:r>
              <a:rPr lang="ru-RU" dirty="0">
                <a:latin typeface="Arial" pitchFamily="34" charset="0"/>
                <a:cs typeface="Arial" pitchFamily="34" charset="0"/>
              </a:rPr>
              <a:t> виды деятельности (исследовательскую, проектную, игровую, экскурсионную, театральную, тренинги и т.п.) в соответствии  с ФГОС НОО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выделяется дополнительно к учебным часам 1350 часов в год, </a:t>
            </a:r>
            <a:r>
              <a:rPr lang="ru-RU" dirty="0">
                <a:latin typeface="Arial" pitchFamily="34" charset="0"/>
                <a:cs typeface="Arial" pitchFamily="34" charset="0"/>
              </a:rPr>
              <a:t>что позволит достаточно широко представить  все виды деятельности  в основной образовательной  программе.</a:t>
            </a: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56" r="11490"/>
          <a:stretch/>
        </p:blipFill>
        <p:spPr bwMode="auto">
          <a:xfrm>
            <a:off x="1359876" y="1910861"/>
            <a:ext cx="4759570" cy="4345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72467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Организация учебного процесса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0585" y="1828800"/>
            <a:ext cx="6354112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В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1-м классе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рекомендуется в соответствии с СанПиН 2.4.2.28-10 организовывать ступенчатый режим: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2296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сентябрь-октябрь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3 урока по 35 минут,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82296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ноябрь-декабрь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– 4 урока по 35 минут, 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822960" lvl="3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январь-май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– 4 урока по 45 минут. </a:t>
            </a:r>
          </a:p>
          <a:p>
            <a:pPr marL="548640" lvl="2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</a:t>
            </a:r>
            <a:r>
              <a:rPr lang="ru-RU" dirty="0">
                <a:latin typeface="Arial" pitchFamily="34" charset="0"/>
                <a:cs typeface="Arial" pitchFamily="34" charset="0"/>
              </a:rPr>
              <a:t>выборе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учебно-методических комплексов </a:t>
            </a:r>
            <a:r>
              <a:rPr lang="ru-RU" dirty="0">
                <a:latin typeface="Arial" pitchFamily="34" charset="0"/>
                <a:cs typeface="Arial" pitchFamily="34" charset="0"/>
              </a:rPr>
              <a:t>следует руководствоваться Федеральным перечнем учебников, рекомендованных Министерством образования и науки РФ</a:t>
            </a: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835029"/>
            <a:ext cx="333375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701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399" y="1873584"/>
            <a:ext cx="7051431" cy="256032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Arial Black" pitchFamily="34" charset="0"/>
              </a:rPr>
              <a:t>Рабочая программа</a:t>
            </a:r>
            <a:endParaRPr lang="ru-RU" sz="4400" b="1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Составная часть ООП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451" y="627899"/>
            <a:ext cx="1237762" cy="147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1068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615" y="184795"/>
            <a:ext cx="9601200" cy="9288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Учебные программы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2387" y="1992434"/>
            <a:ext cx="2374795" cy="372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14800" y="1981200"/>
            <a:ext cx="58380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К учебным программам относятся:</a:t>
            </a:r>
          </a:p>
          <a:p>
            <a:pPr>
              <a:defRPr/>
            </a:pP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примерная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(типовая) учебная программа, 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авторская программа учебного курса,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рабочая программа учебного курса.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048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1615" y="184795"/>
            <a:ext cx="9601200" cy="9288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1"/>
              </a:spcBef>
              <a:buNone/>
            </a:pPr>
            <a:r>
              <a:rPr lang="ru-RU" sz="3200" b="0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Рабочие программы</a:t>
            </a:r>
            <a:endParaRPr lang="ru-RU" sz="3200" b="0" i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677" y="1679331"/>
            <a:ext cx="9601200" cy="43434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Программы отдельных учебных предметов – это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часть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основной образовательной программы ОУ.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Рабочие программы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составляются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на основе примерных программ и ФГОС.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9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Рассматриваются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на методическом объединении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школы</a:t>
            </a:r>
            <a:r>
              <a:rPr lang="ru-RU" dirty="0">
                <a:latin typeface="Arial" pitchFamily="34" charset="0"/>
                <a:cs typeface="Arial" pitchFamily="34" charset="0"/>
              </a:rPr>
              <a:t>, далее на Педагогическом совете и рекомендуются  к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утверждению, </a:t>
            </a:r>
            <a:r>
              <a:rPr lang="ru-RU" dirty="0">
                <a:latin typeface="Arial" pitchFamily="34" charset="0"/>
                <a:cs typeface="Arial" pitchFamily="34" charset="0"/>
              </a:rPr>
              <a:t>после чего подписываются  директором  ОУ.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4400" b="1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Таким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образом, в условиях нового ФГОС ответственность за качество и реализацию  всех программ  несет директор ОУ.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http://86sch6-nyagan.edusite.ru/images/fgos_logo.gi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3295" y="1679331"/>
            <a:ext cx="1302805" cy="15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низ 4"/>
          <p:cNvSpPr/>
          <p:nvPr/>
        </p:nvSpPr>
        <p:spPr>
          <a:xfrm>
            <a:off x="1383323" y="4642338"/>
            <a:ext cx="2403231" cy="4806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09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vitie-biznesa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Direction_16x9_TP103431346" id="{2E021FAA-F19F-4374-BB87-70577DFAD819}" vid="{E1AA2BE0-B234-4F41-BA7E-DC1D3C8A1211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D23229-ACB3-4158-AD37-197CF91833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Razvitie-biznesa</Template>
  <TotalTime>0</TotalTime>
  <Words>459</Words>
  <Application>Microsoft Office PowerPoint</Application>
  <PresentationFormat>Произвольный</PresentationFormat>
  <Paragraphs>57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Razvitie-biznesa</vt:lpstr>
      <vt:lpstr>Учебный план</vt:lpstr>
      <vt:lpstr>Структура учебного плана</vt:lpstr>
      <vt:lpstr>Внеучебная образовательная деятельность</vt:lpstr>
      <vt:lpstr>Внеучебная образовательная деятельность</vt:lpstr>
      <vt:lpstr>Внеучебная образовательная деятельность</vt:lpstr>
      <vt:lpstr>Организация учебного процесса</vt:lpstr>
      <vt:lpstr>Рабочая программа</vt:lpstr>
      <vt:lpstr>Учебные программы</vt:lpstr>
      <vt:lpstr>Рабочие программы</vt:lpstr>
      <vt:lpstr>Структура рабочей программы</vt:lpstr>
      <vt:lpstr>Контроль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2014-07-17T10:22:08Z</dcterms:created>
  <dcterms:modified xsi:type="dcterms:W3CDTF">2018-12-12T07:56:22Z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