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Default Extension="wdp" ContentType="image/vnd.ms-photo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4"/>
  </p:notesMasterIdLst>
  <p:handoutMasterIdLst>
    <p:handoutMasterId r:id="rId15"/>
  </p:handoutMasterIdLst>
  <p:sldIdLst>
    <p:sldId id="257" r:id="rId3"/>
    <p:sldId id="276" r:id="rId4"/>
    <p:sldId id="275" r:id="rId5"/>
    <p:sldId id="285" r:id="rId6"/>
    <p:sldId id="281" r:id="rId7"/>
    <p:sldId id="280" r:id="rId8"/>
    <p:sldId id="282" r:id="rId9"/>
    <p:sldId id="279" r:id="rId10"/>
    <p:sldId id="283" r:id="rId11"/>
    <p:sldId id="278" r:id="rId12"/>
    <p:sldId id="27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8025" autoAdjust="0"/>
    <p:restoredTop sz="94660"/>
  </p:normalViewPr>
  <p:slideViewPr>
    <p:cSldViewPr snapToGrid="0">
      <p:cViewPr>
        <p:scale>
          <a:sx n="81" d="100"/>
          <a:sy n="81" d="100"/>
        </p:scale>
        <p:origin x="354" y="-1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6" d="100"/>
          <a:sy n="76" d="100"/>
        </p:scale>
        <p:origin x="1230" y="84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0"/>
          <c:y val="0"/>
          <c:w val="0.96333332370953362"/>
          <c:h val="0.968690706765272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5"/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8.2000000000000011</c:v>
                </c:pt>
                <c:pt idx="1">
                  <c:v>3.2</c:v>
                </c:pt>
              </c:numCache>
            </c:numRef>
          </c:val>
        </c:ser>
        <c:dLbls/>
      </c:pie3D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3D5444-F62C-42C3-A75A-D9DBA807730F}" type="datetimeFigureOut">
              <a:rPr lang="ru-RU" smtClean="0"/>
              <a:pPr/>
              <a:t>12.12.2018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A4F617-7A30-41D4-AB86-5D833C98E18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946248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CAA1FA-7B6A-47D2-8D61-F225D71B51FF}" type="datetimeFigureOut">
              <a:rPr lang="ru-RU" smtClean="0"/>
              <a:pPr/>
              <a:t>12.12.2018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9A179D-2D27-49E2-B022-8EDDA2EFE68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74603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 noChangeArrowheads="1"/>
          </p:cNvSpPr>
          <p:nvPr/>
        </p:nvSpPr>
        <p:spPr bwMode="white">
          <a:xfrm>
            <a:off x="8429022" y="0"/>
            <a:ext cx="3762978" cy="6858000"/>
          </a:xfrm>
          <a:custGeom>
            <a:avLst/>
            <a:gdLst>
              <a:gd name="connsiteX0" fmla="*/ 0 w 3762978"/>
              <a:gd name="connsiteY0" fmla="*/ 0 h 6858000"/>
              <a:gd name="connsiteX1" fmla="*/ 3762978 w 3762978"/>
              <a:gd name="connsiteY1" fmla="*/ 0 h 6858000"/>
              <a:gd name="connsiteX2" fmla="*/ 3762978 w 3762978"/>
              <a:gd name="connsiteY2" fmla="*/ 6858000 h 6858000"/>
              <a:gd name="connsiteX3" fmla="*/ 338667 w 3762978"/>
              <a:gd name="connsiteY3" fmla="*/ 6858000 h 6858000"/>
              <a:gd name="connsiteX4" fmla="*/ 1189567 w 3762978"/>
              <a:gd name="connsiteY4" fmla="*/ 43370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62978" h="6858000">
                <a:moveTo>
                  <a:pt x="0" y="0"/>
                </a:moveTo>
                <a:lnTo>
                  <a:pt x="3762978" y="0"/>
                </a:lnTo>
                <a:lnTo>
                  <a:pt x="3762978" y="6858000"/>
                </a:lnTo>
                <a:lnTo>
                  <a:pt x="338667" y="6858000"/>
                </a:lnTo>
                <a:lnTo>
                  <a:pt x="1189567" y="43370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ru-RU" sz="1800" dirty="0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>
            <a:off x="8145385" y="0"/>
            <a:ext cx="1672169" cy="6858000"/>
          </a:xfrm>
          <a:custGeom>
            <a:avLst/>
            <a:gdLst/>
            <a:ahLst/>
            <a:cxnLst/>
            <a:rect l="l" t="t" r="r" b="b"/>
            <a:pathLst>
              <a:path w="1254127" h="6858000">
                <a:moveTo>
                  <a:pt x="0" y="0"/>
                </a:moveTo>
                <a:lnTo>
                  <a:pt x="365127" y="0"/>
                </a:lnTo>
                <a:lnTo>
                  <a:pt x="1254127" y="4337050"/>
                </a:lnTo>
                <a:lnTo>
                  <a:pt x="619127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z="1800" dirty="0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950653" y="0"/>
            <a:ext cx="1528232" cy="6858000"/>
          </a:xfrm>
          <a:custGeom>
            <a:avLst/>
            <a:gdLst/>
            <a:ahLst/>
            <a:cxnLst/>
            <a:rect l="l" t="t" r="r" b="b"/>
            <a:pathLst>
              <a:path w="1146174" h="6858000">
                <a:moveTo>
                  <a:pt x="0" y="0"/>
                </a:moveTo>
                <a:lnTo>
                  <a:pt x="253999" y="0"/>
                </a:lnTo>
                <a:lnTo>
                  <a:pt x="1146174" y="4337050"/>
                </a:lnTo>
                <a:lnTo>
                  <a:pt x="511174" y="6858000"/>
                </a:lnTo>
                <a:lnTo>
                  <a:pt x="254000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177800" dist="50800" dir="108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5400" y="1873584"/>
            <a:ext cx="6400800" cy="2560320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5400" y="4572000"/>
            <a:ext cx="6400800" cy="1600200"/>
          </a:xfrm>
        </p:spPr>
        <p:txBody>
          <a:bodyPr/>
          <a:lstStyle>
            <a:lvl1pPr marL="0" indent="0" algn="l">
              <a:spcBef>
                <a:spcPts val="120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12585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255134"/>
            <a:ext cx="9601200" cy="10368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724400" y="1828801"/>
            <a:ext cx="6172200" cy="4343400"/>
          </a:xfrm>
        </p:spPr>
        <p:txBody>
          <a:bodyPr tIns="27432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95400" y="1828800"/>
            <a:ext cx="3017520" cy="4343400"/>
          </a:xfrm>
        </p:spPr>
        <p:txBody>
          <a:bodyPr anchor="ctr"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ru-RU" smtClean="0"/>
              <a:pPr/>
              <a:t>12.12.2018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67590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Две картинки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295400" y="5257800"/>
            <a:ext cx="4572000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255134"/>
            <a:ext cx="9601200" cy="10368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71273" y="5333098"/>
            <a:ext cx="4420252" cy="839102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ru-RU" smtClean="0"/>
              <a:pPr/>
              <a:t>12.12.2018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324599" y="5257800"/>
            <a:ext cx="4572000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295400" y="5257800"/>
            <a:ext cx="4572000" cy="548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324599" y="5257800"/>
            <a:ext cx="4572000" cy="548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/>
          </a:p>
        </p:txBody>
      </p:sp>
      <p:sp>
        <p:nvSpPr>
          <p:cNvPr id="13" name="Текст 3"/>
          <p:cNvSpPr>
            <a:spLocks noGrp="1"/>
          </p:cNvSpPr>
          <p:nvPr>
            <p:ph type="body" sz="half" idx="14"/>
          </p:nvPr>
        </p:nvSpPr>
        <p:spPr>
          <a:xfrm>
            <a:off x="6412954" y="5333098"/>
            <a:ext cx="4420252" cy="839102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295400" y="1828801"/>
            <a:ext cx="4572000" cy="3428999"/>
          </a:xfrm>
        </p:spPr>
        <p:txBody>
          <a:bodyPr tIns="27432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6324600" y="1828801"/>
            <a:ext cx="4572000" cy="3428999"/>
          </a:xfrm>
        </p:spPr>
        <p:txBody>
          <a:bodyPr tIns="27432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440104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ru-RU" smtClean="0"/>
              <a:pPr/>
              <a:t>12.12.2018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92945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 rot="5400000">
            <a:off x="7562850" y="2228850"/>
            <a:ext cx="6858000" cy="24003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6331230" y="3387909"/>
            <a:ext cx="6858000" cy="8218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6251613" y="3387909"/>
            <a:ext cx="6858000" cy="8218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71318" y="685800"/>
            <a:ext cx="1033272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95400" y="685800"/>
            <a:ext cx="7976754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ru-RU" smtClean="0"/>
              <a:pPr/>
              <a:t>12.12.2018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04110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ru-RU" smtClean="0"/>
              <a:pPr/>
              <a:t>12.12.2018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96182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5"/>
          <p:cNvSpPr>
            <a:spLocks noChangeArrowheads="1"/>
          </p:cNvSpPr>
          <p:nvPr/>
        </p:nvSpPr>
        <p:spPr bwMode="white">
          <a:xfrm>
            <a:off x="6540503" y="0"/>
            <a:ext cx="5651496" cy="6858000"/>
          </a:xfrm>
          <a:custGeom>
            <a:avLst/>
            <a:gdLst/>
            <a:ahLst/>
            <a:cxnLst/>
            <a:rect l="l" t="t" r="r" b="b"/>
            <a:pathLst>
              <a:path w="4238622" h="6858000">
                <a:moveTo>
                  <a:pt x="0" y="0"/>
                </a:moveTo>
                <a:lnTo>
                  <a:pt x="4086222" y="0"/>
                </a:lnTo>
                <a:lnTo>
                  <a:pt x="4237035" y="0"/>
                </a:lnTo>
                <a:lnTo>
                  <a:pt x="4238622" y="0"/>
                </a:lnTo>
                <a:lnTo>
                  <a:pt x="4238622" y="6858000"/>
                </a:lnTo>
                <a:lnTo>
                  <a:pt x="4237035" y="6858000"/>
                </a:lnTo>
                <a:lnTo>
                  <a:pt x="4086222" y="6858000"/>
                </a:lnTo>
                <a:lnTo>
                  <a:pt x="254000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" name="Полилиния 6"/>
          <p:cNvSpPr>
            <a:spLocks/>
          </p:cNvSpPr>
          <p:nvPr/>
        </p:nvSpPr>
        <p:spPr bwMode="auto">
          <a:xfrm>
            <a:off x="6256868" y="0"/>
            <a:ext cx="1672169" cy="6858000"/>
          </a:xfrm>
          <a:custGeom>
            <a:avLst/>
            <a:gdLst/>
            <a:ahLst/>
            <a:cxnLst/>
            <a:rect l="l" t="t" r="r" b="b"/>
            <a:pathLst>
              <a:path w="1254127" h="6858000">
                <a:moveTo>
                  <a:pt x="0" y="0"/>
                </a:moveTo>
                <a:lnTo>
                  <a:pt x="365127" y="0"/>
                </a:lnTo>
                <a:lnTo>
                  <a:pt x="1254127" y="4337050"/>
                </a:lnTo>
                <a:lnTo>
                  <a:pt x="619127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z="1800" dirty="0"/>
          </a:p>
        </p:txBody>
      </p:sp>
      <p:sp>
        <p:nvSpPr>
          <p:cNvPr id="12" name="Полилиния 7"/>
          <p:cNvSpPr>
            <a:spLocks/>
          </p:cNvSpPr>
          <p:nvPr/>
        </p:nvSpPr>
        <p:spPr bwMode="auto">
          <a:xfrm>
            <a:off x="6062136" y="0"/>
            <a:ext cx="1528232" cy="6858000"/>
          </a:xfrm>
          <a:custGeom>
            <a:avLst/>
            <a:gdLst/>
            <a:ahLst/>
            <a:cxnLst/>
            <a:rect l="l" t="t" r="r" b="b"/>
            <a:pathLst>
              <a:path w="1146174" h="6858000">
                <a:moveTo>
                  <a:pt x="0" y="0"/>
                </a:moveTo>
                <a:lnTo>
                  <a:pt x="253999" y="0"/>
                </a:lnTo>
                <a:lnTo>
                  <a:pt x="1146174" y="4337050"/>
                </a:lnTo>
                <a:lnTo>
                  <a:pt x="511174" y="6858000"/>
                </a:lnTo>
                <a:lnTo>
                  <a:pt x="254000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177800" dist="50800" dir="108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5401" y="1873584"/>
            <a:ext cx="5120640" cy="2560320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5401" y="4572000"/>
            <a:ext cx="5120640" cy="1600200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15" name="Рисунок 14"/>
          <p:cNvSpPr>
            <a:spLocks noGrp="1"/>
          </p:cNvSpPr>
          <p:nvPr>
            <p:ph type="pic" sz="quarter" idx="10"/>
          </p:nvPr>
        </p:nvSpPr>
        <p:spPr>
          <a:xfrm>
            <a:off x="6743703" y="0"/>
            <a:ext cx="5448297" cy="6858000"/>
          </a:xfrm>
          <a:custGeom>
            <a:avLst/>
            <a:gdLst>
              <a:gd name="connsiteX0" fmla="*/ 0 w 5448297"/>
              <a:gd name="connsiteY0" fmla="*/ 0 h 6858000"/>
              <a:gd name="connsiteX1" fmla="*/ 5448297 w 5448297"/>
              <a:gd name="connsiteY1" fmla="*/ 0 h 6858000"/>
              <a:gd name="connsiteX2" fmla="*/ 5448297 w 5448297"/>
              <a:gd name="connsiteY2" fmla="*/ 6858000 h 6858000"/>
              <a:gd name="connsiteX3" fmla="*/ 338667 w 5448297"/>
              <a:gd name="connsiteY3" fmla="*/ 6858000 h 6858000"/>
              <a:gd name="connsiteX4" fmla="*/ 1185333 w 5448297"/>
              <a:gd name="connsiteY4" fmla="*/ 43370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48297" h="6858000">
                <a:moveTo>
                  <a:pt x="0" y="0"/>
                </a:moveTo>
                <a:lnTo>
                  <a:pt x="5448297" y="0"/>
                </a:lnTo>
                <a:lnTo>
                  <a:pt x="5448297" y="6858000"/>
                </a:lnTo>
                <a:lnTo>
                  <a:pt x="338667" y="6858000"/>
                </a:lnTo>
                <a:lnTo>
                  <a:pt x="1185333" y="4337050"/>
                </a:lnTo>
                <a:close/>
              </a:path>
            </a:pathLst>
          </a:custGeom>
          <a:noFill/>
          <a:ln>
            <a:noFill/>
          </a:ln>
        </p:spPr>
        <p:txBody>
          <a:bodyPr wrap="square" tIns="365760"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16" name="Инструкции"/>
          <p:cNvSpPr/>
          <p:nvPr/>
        </p:nvSpPr>
        <p:spPr>
          <a:xfrm>
            <a:off x="12344400" y="0"/>
            <a:ext cx="129540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14400">
              <a:buNone/>
            </a:pPr>
            <a:r>
              <a:rPr lang="ru-RU" sz="1200" b="1" i="1" dirty="0" smtClean="0">
                <a:solidFill>
                  <a:schemeClr val="lt1"/>
                </a:solidFill>
                <a:latin typeface="Arial"/>
                <a:ea typeface="+mn-ea"/>
                <a:cs typeface="Arial"/>
              </a:rPr>
              <a:t>ПРИМЕЧАНИЕ.</a:t>
            </a:r>
          </a:p>
          <a:p>
            <a:pPr algn="l" defTabSz="914400">
              <a:buNone/>
            </a:pPr>
            <a:r>
              <a:rPr lang="ru-RU" sz="1200" b="0" i="1" dirty="0" smtClean="0">
                <a:solidFill>
                  <a:schemeClr val="lt1"/>
                </a:solidFill>
                <a:latin typeface="Arial"/>
                <a:ea typeface="+mn-ea"/>
                <a:cs typeface="Arial"/>
              </a:rPr>
              <a:t>Чтобы изменить изображение на этом слайде, выделите рисунок и удалите его. Затем щелкните значок "Рисунки" в заполнителе и вставьте свое изображение.</a:t>
            </a:r>
            <a:endParaRPr lang="ru-RU" sz="1200" b="0" i="1" dirty="0">
              <a:solidFill>
                <a:schemeClr val="lt1"/>
              </a:solidFill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2813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5"/>
          <p:cNvSpPr>
            <a:spLocks noChangeArrowheads="1"/>
          </p:cNvSpPr>
          <p:nvPr/>
        </p:nvSpPr>
        <p:spPr bwMode="white">
          <a:xfrm>
            <a:off x="9622368" y="0"/>
            <a:ext cx="2569632" cy="6858000"/>
          </a:xfrm>
          <a:custGeom>
            <a:avLst/>
            <a:gdLst/>
            <a:ahLst/>
            <a:cxnLst/>
            <a:rect l="l" t="t" r="r" b="b"/>
            <a:pathLst>
              <a:path w="1927224" h="6858000">
                <a:moveTo>
                  <a:pt x="0" y="0"/>
                </a:moveTo>
                <a:lnTo>
                  <a:pt x="1927224" y="0"/>
                </a:lnTo>
                <a:lnTo>
                  <a:pt x="1927224" y="6858000"/>
                </a:lnTo>
                <a:lnTo>
                  <a:pt x="254000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8" name="Полилиния 6"/>
          <p:cNvSpPr>
            <a:spLocks/>
          </p:cNvSpPr>
          <p:nvPr/>
        </p:nvSpPr>
        <p:spPr bwMode="auto">
          <a:xfrm>
            <a:off x="9237132" y="0"/>
            <a:ext cx="1672169" cy="6858000"/>
          </a:xfrm>
          <a:custGeom>
            <a:avLst/>
            <a:gdLst/>
            <a:ahLst/>
            <a:cxnLst/>
            <a:rect l="l" t="t" r="r" b="b"/>
            <a:pathLst>
              <a:path w="1254127" h="6858000">
                <a:moveTo>
                  <a:pt x="0" y="0"/>
                </a:moveTo>
                <a:lnTo>
                  <a:pt x="365127" y="0"/>
                </a:lnTo>
                <a:lnTo>
                  <a:pt x="1254127" y="4337050"/>
                </a:lnTo>
                <a:lnTo>
                  <a:pt x="619127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101600" dist="50800" algn="l" rotWithShape="0">
              <a:prstClr val="black">
                <a:alpha val="2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z="1800" dirty="0"/>
          </a:p>
        </p:txBody>
      </p:sp>
      <p:sp>
        <p:nvSpPr>
          <p:cNvPr id="9" name="Полилиния 7"/>
          <p:cNvSpPr>
            <a:spLocks/>
          </p:cNvSpPr>
          <p:nvPr/>
        </p:nvSpPr>
        <p:spPr bwMode="auto">
          <a:xfrm>
            <a:off x="9173633" y="0"/>
            <a:ext cx="1460499" cy="6858000"/>
          </a:xfrm>
          <a:custGeom>
            <a:avLst/>
            <a:gdLst/>
            <a:ahLst/>
            <a:cxnLst/>
            <a:rect l="l" t="t" r="r" b="b"/>
            <a:pathLst>
              <a:path w="1095374" h="6858000">
                <a:moveTo>
                  <a:pt x="0" y="0"/>
                </a:moveTo>
                <a:lnTo>
                  <a:pt x="203199" y="0"/>
                </a:lnTo>
                <a:lnTo>
                  <a:pt x="1095374" y="4337050"/>
                </a:lnTo>
                <a:lnTo>
                  <a:pt x="460374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01600" dist="50800" algn="l" rotWithShape="0">
              <a:prstClr val="black">
                <a:alpha val="2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z="1800" dirty="0"/>
          </a:p>
        </p:txBody>
      </p:sp>
      <p:sp>
        <p:nvSpPr>
          <p:cNvPr id="10" name="Полилиния 7"/>
          <p:cNvSpPr>
            <a:spLocks/>
          </p:cNvSpPr>
          <p:nvPr/>
        </p:nvSpPr>
        <p:spPr bwMode="auto">
          <a:xfrm>
            <a:off x="9173633" y="0"/>
            <a:ext cx="1460499" cy="6858000"/>
          </a:xfrm>
          <a:custGeom>
            <a:avLst/>
            <a:gdLst/>
            <a:ahLst/>
            <a:cxnLst/>
            <a:rect l="l" t="t" r="r" b="b"/>
            <a:pathLst>
              <a:path w="1095374" h="6858000">
                <a:moveTo>
                  <a:pt x="0" y="0"/>
                </a:moveTo>
                <a:lnTo>
                  <a:pt x="203199" y="0"/>
                </a:lnTo>
                <a:lnTo>
                  <a:pt x="1095374" y="4337050"/>
                </a:lnTo>
                <a:lnTo>
                  <a:pt x="460374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398" y="2914650"/>
            <a:ext cx="8046720" cy="1557338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398" y="4589463"/>
            <a:ext cx="8046718" cy="1011237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5196429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24600" y="1828799"/>
            <a:ext cx="4572000" cy="43434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ru-RU" smtClean="0"/>
              <a:pPr/>
              <a:t>12.12.2018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48206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255134"/>
            <a:ext cx="9601200" cy="10368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1828800"/>
            <a:ext cx="4572000" cy="847725"/>
          </a:xfrm>
        </p:spPr>
        <p:txBody>
          <a:bodyPr anchor="ctr">
            <a:normAutofit/>
          </a:bodyPr>
          <a:lstStyle>
            <a:lvl1pPr marL="0" indent="0">
              <a:buNone/>
              <a:defRPr sz="2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95400" y="2705100"/>
            <a:ext cx="4572000" cy="3467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324600" y="1828800"/>
            <a:ext cx="4572000" cy="847725"/>
          </a:xfrm>
        </p:spPr>
        <p:txBody>
          <a:bodyPr anchor="ctr">
            <a:normAutofit/>
          </a:bodyPr>
          <a:lstStyle>
            <a:lvl1pPr marL="0" indent="0">
              <a:buNone/>
              <a:defRPr sz="2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324600" y="2705100"/>
            <a:ext cx="4572000" cy="3467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ru-RU" smtClean="0"/>
              <a:pPr/>
              <a:t>12.12.2018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02360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ru-RU" smtClean="0"/>
              <a:pPr/>
              <a:t>12.12.2018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97337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ru-RU" smtClean="0"/>
              <a:pPr/>
              <a:t>12.12.2018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836364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28209" y="1828800"/>
            <a:ext cx="6126480" cy="4343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95400" y="1828800"/>
            <a:ext cx="3017520" cy="4343400"/>
          </a:xfrm>
        </p:spPr>
        <p:txBody>
          <a:bodyPr anchor="ctr"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ru-RU" smtClean="0"/>
              <a:pPr/>
              <a:t>12.12.2018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4763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0"/>
            <a:ext cx="12192000" cy="137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1371600"/>
            <a:ext cx="12192000" cy="8218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0" y="1443006"/>
            <a:ext cx="12192000" cy="8218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255134"/>
            <a:ext cx="9601200" cy="10368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1828800"/>
            <a:ext cx="96012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791449" y="6374999"/>
            <a:ext cx="1480705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79A3335-6331-4872-A8B7-ECD55539F4D0}" type="datetimeFigureOut">
              <a:rPr lang="ru-RU" smtClean="0"/>
              <a:pPr/>
              <a:t>12.12.2018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295399" y="6374999"/>
            <a:ext cx="624320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525000" y="6374999"/>
            <a:ext cx="1371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7F8E3F6-DE14-48B2-B2BC-6FABA9630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9473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61" r:id="rId11"/>
    <p:sldLayoutId id="2147483658" r:id="rId12"/>
    <p:sldLayoutId id="2147483659" r:id="rId13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5544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7830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402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7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Учебный план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255134"/>
            <a:ext cx="9601200" cy="729604"/>
          </a:xfrm>
        </p:spPr>
        <p:txBody>
          <a:bodyPr/>
          <a:lstStyle/>
          <a:p>
            <a:pPr algn="l" defTabSz="914400">
              <a:lnSpc>
                <a:spcPct val="90000"/>
              </a:lnSpc>
              <a:spcBef>
                <a:spcPts val="1"/>
              </a:spcBef>
              <a:buNone/>
            </a:pPr>
            <a:r>
              <a:rPr lang="ru-RU" sz="3200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Структура рабочей программы</a:t>
            </a:r>
            <a:endParaRPr lang="ru-RU" sz="3200" b="0" i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71953" y="1752600"/>
            <a:ext cx="9601200" cy="4343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пояснительная записка,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в которой конкретизируются общие цели начального общего образования с учетом специфики учебного предмета, место данного предмета, курса и его вклад в решение основных педагогических задач</a:t>
            </a:r>
            <a:r>
              <a:rPr lang="ru-RU" sz="1600" i="1" dirty="0">
                <a:latin typeface="Arial" pitchFamily="34" charset="0"/>
                <a:cs typeface="Arial" pitchFamily="34" charset="0"/>
              </a:rPr>
              <a:t>; </a:t>
            </a: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000" i="1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общая характеристика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учебного предмета; </a:t>
            </a:r>
          </a:p>
          <a:p>
            <a:pPr marL="0" indent="0">
              <a:buNone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описание места учебного предмета в учебном плане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 </a:t>
            </a:r>
          </a:p>
          <a:p>
            <a:pPr marL="0" indent="0">
              <a:buNone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планируемые результаты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: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личностные (социальный опыт),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метапредметные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(ключевые компетентности) и предметные результаты освоения конкретного учебного предмета; </a:t>
            </a:r>
          </a:p>
          <a:p>
            <a:pPr marL="0" indent="0">
              <a:buNone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содержание учебного предмета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0" indent="0">
              <a:buNone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тематическое планирование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с определением основных видов учебной деятельности обучающихся; </a:t>
            </a:r>
          </a:p>
          <a:p>
            <a:pPr marL="0" indent="0">
              <a:buNone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описание материально-технического обеспечения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для преподавания учебного предмета.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5" descr="http://86sch6-nyagan.edusite.ru/images/fgos_logo.gif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73295" y="1679331"/>
            <a:ext cx="1302805" cy="155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079912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1"/>
              </a:spcBef>
              <a:buNone/>
            </a:pPr>
            <a:r>
              <a:rPr lang="ru-RU" sz="3200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Контроль</a:t>
            </a:r>
            <a:endParaRPr lang="ru-RU" sz="3200" b="0" i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97969" y="1901286"/>
            <a:ext cx="4003431" cy="434340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Контроль                                         за реализацией                                              рабочих программ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осуществляется в соответствии с планом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внутришкольного</a:t>
            </a:r>
            <a:r>
              <a:rPr lang="ru-RU" dirty="0">
                <a:latin typeface="Arial" pitchFamily="34" charset="0"/>
                <a:cs typeface="Arial" pitchFamily="34" charset="0"/>
              </a:rPr>
              <a:t> контроля.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5" descr="http://86sch6-nyagan.edusite.ru/images/fgos_logo.gif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73295" y="1679331"/>
            <a:ext cx="1302805" cy="155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3322" y="1929520"/>
            <a:ext cx="5392615" cy="40445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22476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1"/>
              </a:spcBef>
              <a:buNone/>
            </a:pPr>
            <a:r>
              <a:rPr lang="ru-RU" sz="3200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Структура учебного плана</a:t>
            </a:r>
            <a:endParaRPr lang="ru-RU" sz="3200" b="0" i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9937" y="1828800"/>
            <a:ext cx="6928339" cy="434340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dirty="0" smtClean="0">
                <a:latin typeface="Arial Black" pitchFamily="34" charset="0"/>
                <a:cs typeface="Arial" pitchFamily="34" charset="0"/>
              </a:rPr>
              <a:t>Обязательная</a:t>
            </a:r>
            <a:r>
              <a:rPr lang="ru-RU" dirty="0" smtClean="0">
                <a:latin typeface="Arial Black" pitchFamily="34" charset="0"/>
                <a:cs typeface="Arial" pitchFamily="34" charset="0"/>
              </a:rPr>
              <a:t> </a:t>
            </a:r>
            <a:r>
              <a:rPr lang="ru-RU" b="1" dirty="0">
                <a:latin typeface="Arial Black" pitchFamily="34" charset="0"/>
                <a:cs typeface="Arial" pitchFamily="34" charset="0"/>
              </a:rPr>
              <a:t>(</a:t>
            </a:r>
            <a:r>
              <a:rPr lang="ru-RU" b="1" dirty="0" smtClean="0">
                <a:latin typeface="Arial Black" pitchFamily="34" charset="0"/>
                <a:cs typeface="Arial" pitchFamily="34" charset="0"/>
              </a:rPr>
              <a:t>инвариантная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часть,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формируется </a:t>
            </a:r>
            <a:r>
              <a:rPr lang="ru-RU" dirty="0">
                <a:latin typeface="Arial" pitchFamily="34" charset="0"/>
                <a:cs typeface="Arial" pitchFamily="34" charset="0"/>
              </a:rPr>
              <a:t>в соответствии с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                требованиями  </a:t>
            </a:r>
            <a:r>
              <a:rPr lang="ru-RU" dirty="0">
                <a:latin typeface="Arial" pitchFamily="34" charset="0"/>
                <a:cs typeface="Arial" pitchFamily="34" charset="0"/>
              </a:rPr>
              <a:t>ФГОС НОО, которая  составляет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 </a:t>
            </a:r>
            <a:r>
              <a:rPr lang="ru-RU" dirty="0">
                <a:latin typeface="Arial" pitchFamily="34" charset="0"/>
                <a:cs typeface="Arial" pitchFamily="34" charset="0"/>
              </a:rPr>
              <a:t>2323 часа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(от 80 до 70%) </a:t>
            </a:r>
            <a:r>
              <a:rPr lang="ru-RU" dirty="0">
                <a:latin typeface="Arial" pitchFamily="34" charset="0"/>
                <a:cs typeface="Arial" pitchFamily="34" charset="0"/>
              </a:rPr>
              <a:t>от общего нормативного времени, отведенного на учебный процесс вне зависимости  от продолжительности учебной  недели;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b="1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dirty="0" smtClean="0">
                <a:latin typeface="Arial Black" pitchFamily="34" charset="0"/>
                <a:cs typeface="Arial" pitchFamily="34" charset="0"/>
              </a:rPr>
              <a:t>Вариативная </a:t>
            </a:r>
            <a:r>
              <a:rPr lang="ru-RU" b="1" dirty="0">
                <a:latin typeface="Arial Black" pitchFamily="34" charset="0"/>
                <a:cs typeface="Arial" pitchFamily="34" charset="0"/>
              </a:rPr>
              <a:t>часть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– (от 581 до 887 часов в год, что составляет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от 20% до 30%</a:t>
            </a:r>
            <a:r>
              <a:rPr lang="ru-RU" dirty="0">
                <a:latin typeface="Arial" pitchFamily="34" charset="0"/>
                <a:cs typeface="Arial" pitchFamily="34" charset="0"/>
              </a:rPr>
              <a:t>)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в зависимости от продолжительности  учебной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недели.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5" descr="http://86sch6-nyagan.edusite.ru/images/fgos_logo.gif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73295" y="1679331"/>
            <a:ext cx="1302805" cy="155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xmlns="" val="1391195385"/>
              </p:ext>
            </p:extLst>
          </p:nvPr>
        </p:nvGraphicFramePr>
        <p:xfrm>
          <a:off x="890954" y="726832"/>
          <a:ext cx="3809999" cy="44619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24812554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1"/>
              </a:spcBef>
              <a:buNone/>
            </a:pPr>
            <a:r>
              <a:rPr lang="ru-RU" sz="3200" b="0" i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Внеучебная</a:t>
            </a:r>
            <a:r>
              <a:rPr lang="ru-RU" sz="3200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образовательная деятельность</a:t>
            </a:r>
            <a:endParaRPr lang="ru-RU" sz="3200" b="0" i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0" y="1828800"/>
            <a:ext cx="8118231" cy="434340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err="1">
                <a:latin typeface="Arial" pitchFamily="34" charset="0"/>
                <a:cs typeface="Arial" pitchFamily="34" charset="0"/>
              </a:rPr>
              <a:t>Внеучебная</a:t>
            </a:r>
            <a:r>
              <a:rPr lang="ru-RU" dirty="0">
                <a:latin typeface="Arial" pitchFamily="34" charset="0"/>
                <a:cs typeface="Arial" pitchFamily="34" charset="0"/>
              </a:rPr>
              <a:t> образовательная деятельность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относится </a:t>
            </a:r>
            <a:r>
              <a:rPr lang="ru-RU" dirty="0">
                <a:latin typeface="Arial" pitchFamily="34" charset="0"/>
                <a:cs typeface="Arial" pitchFamily="34" charset="0"/>
              </a:rPr>
              <a:t>к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вариативной части </a:t>
            </a:r>
            <a:r>
              <a:rPr lang="ru-RU" dirty="0">
                <a:latin typeface="Arial" pitchFamily="34" charset="0"/>
                <a:cs typeface="Arial" pitchFamily="34" charset="0"/>
              </a:rPr>
              <a:t>ООП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НОО.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Может </a:t>
            </a:r>
            <a:r>
              <a:rPr lang="ru-RU" dirty="0">
                <a:latin typeface="Arial" pitchFamily="34" charset="0"/>
                <a:cs typeface="Arial" pitchFamily="34" charset="0"/>
              </a:rPr>
              <a:t>состоять из образовательных модулей в соответствии с видами деятельности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обучающихся.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900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Организуется </a:t>
            </a:r>
            <a:r>
              <a:rPr lang="ru-RU" dirty="0">
                <a:latin typeface="Arial" pitchFamily="34" charset="0"/>
                <a:cs typeface="Arial" pitchFamily="34" charset="0"/>
              </a:rPr>
              <a:t>в различных 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формах </a:t>
            </a:r>
            <a:r>
              <a:rPr lang="ru-RU" dirty="0">
                <a:latin typeface="Arial" pitchFamily="34" charset="0"/>
                <a:cs typeface="Arial" pitchFamily="34" charset="0"/>
              </a:rPr>
              <a:t>(клубы, студии, секции, кружки, общественно-полезная, социальная практика и т.п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.).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900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ыбирается </a:t>
            </a:r>
            <a:r>
              <a:rPr lang="ru-RU" dirty="0">
                <a:latin typeface="Arial" pitchFamily="34" charset="0"/>
                <a:cs typeface="Arial" pitchFamily="34" charset="0"/>
              </a:rPr>
              <a:t>самим обучающимся в соответствии со своей индивидуальной образовательной программой и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не входит в максимально допустимую </a:t>
            </a:r>
            <a:r>
              <a:rPr lang="ru-RU" dirty="0">
                <a:latin typeface="Arial" pitchFamily="34" charset="0"/>
                <a:cs typeface="Arial" pitchFamily="34" charset="0"/>
              </a:rPr>
              <a:t>учебную нагрузку. </a:t>
            </a:r>
          </a:p>
        </p:txBody>
      </p:sp>
      <p:pic>
        <p:nvPicPr>
          <p:cNvPr id="4" name="Picture 5" descr="http://86sch6-nyagan.edusite.ru/images/fgos_logo.gif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73295" y="1679331"/>
            <a:ext cx="1302805" cy="155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15729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1"/>
              </a:spcBef>
              <a:buNone/>
            </a:pPr>
            <a:r>
              <a:rPr lang="ru-RU" sz="3200" b="0" i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Внеучебная</a:t>
            </a:r>
            <a:r>
              <a:rPr lang="ru-RU" sz="3200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образовательная деятельность</a:t>
            </a:r>
            <a:endParaRPr lang="ru-RU" sz="3200" b="0" i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0" y="1828800"/>
            <a:ext cx="9056077" cy="434340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Чем отличается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внеучебная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образовательная деятельность от дополнительного образования?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                                                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                                                  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Практикум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5" descr="http://86sch6-nyagan.edusite.ru/images/fgos_logo.gif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73295" y="1679331"/>
            <a:ext cx="1302805" cy="155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6769" y="2866993"/>
            <a:ext cx="5251147" cy="34993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124775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1"/>
              </a:spcBef>
              <a:buNone/>
            </a:pPr>
            <a:r>
              <a:rPr lang="ru-RU" sz="3200" b="0" i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Внеучебная</a:t>
            </a:r>
            <a:r>
              <a:rPr lang="ru-RU" sz="3200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образовательная деятельность</a:t>
            </a:r>
            <a:endParaRPr lang="ru-RU" sz="3200" b="0" i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3570" y="1910861"/>
            <a:ext cx="4665785" cy="4343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На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внеучебные</a:t>
            </a:r>
            <a:r>
              <a:rPr lang="ru-RU" dirty="0">
                <a:latin typeface="Arial" pitchFamily="34" charset="0"/>
                <a:cs typeface="Arial" pitchFamily="34" charset="0"/>
              </a:rPr>
              <a:t> виды деятельности (исследовательскую, проектную, игровую, экскурсионную, театральную, тренинги и т.п.) в соответствии  с ФГОС НОО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выделяется дополнительно к учебным часам 1350 часов в год, </a:t>
            </a:r>
            <a:r>
              <a:rPr lang="ru-RU" dirty="0">
                <a:latin typeface="Arial" pitchFamily="34" charset="0"/>
                <a:cs typeface="Arial" pitchFamily="34" charset="0"/>
              </a:rPr>
              <a:t>что позволит достаточно широко представить  все виды деятельности  в основной образовательной  программе.</a:t>
            </a:r>
          </a:p>
        </p:txBody>
      </p:sp>
      <p:pic>
        <p:nvPicPr>
          <p:cNvPr id="4" name="Picture 5" descr="http://86sch6-nyagan.edusite.ru/images/fgos_logo.gif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73295" y="1679331"/>
            <a:ext cx="1302805" cy="155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656" r="11490"/>
          <a:stretch/>
        </p:blipFill>
        <p:spPr bwMode="auto">
          <a:xfrm>
            <a:off x="1359876" y="1910861"/>
            <a:ext cx="4759570" cy="4345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72467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1"/>
              </a:spcBef>
              <a:buNone/>
            </a:pPr>
            <a:r>
              <a:rPr lang="ru-RU" sz="3200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Организация учебного процесса</a:t>
            </a:r>
            <a:endParaRPr lang="ru-RU" sz="3200" b="0" i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70585" y="1828800"/>
            <a:ext cx="6354112" cy="434340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В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1-м классе </a:t>
            </a:r>
            <a:r>
              <a:rPr lang="ru-RU" dirty="0">
                <a:latin typeface="Arial" pitchFamily="34" charset="0"/>
                <a:cs typeface="Arial" pitchFamily="34" charset="0"/>
              </a:rPr>
              <a:t>рекомендуется в соответствии с СанПиН 2.4.2.28-10 организовывать ступенчатый режим: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822960" lvl="3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сентябрь-октябрь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3 урока по 35 минут, 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 marL="822960" lvl="3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ноябрь-декабрь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– 4 урока по 35 минут,  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 marL="822960" lvl="3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январь-май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– 4 урока по 45 минут. </a:t>
            </a:r>
          </a:p>
          <a:p>
            <a:pPr marL="548640" lvl="2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При </a:t>
            </a:r>
            <a:r>
              <a:rPr lang="ru-RU" dirty="0">
                <a:latin typeface="Arial" pitchFamily="34" charset="0"/>
                <a:cs typeface="Arial" pitchFamily="34" charset="0"/>
              </a:rPr>
              <a:t>выборе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учебно-методических комплексов </a:t>
            </a:r>
            <a:r>
              <a:rPr lang="ru-RU" dirty="0">
                <a:latin typeface="Arial" pitchFamily="34" charset="0"/>
                <a:cs typeface="Arial" pitchFamily="34" charset="0"/>
              </a:rPr>
              <a:t>следует руководствоваться Федеральным перечнем учебников, рекомендованных Министерством образования и науки РФ</a:t>
            </a:r>
          </a:p>
        </p:txBody>
      </p:sp>
      <p:pic>
        <p:nvPicPr>
          <p:cNvPr id="4" name="Picture 5" descr="http://86sch6-nyagan.edusite.ru/images/fgos_logo.gif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73295" y="1679331"/>
            <a:ext cx="1302805" cy="155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1125" y="1835029"/>
            <a:ext cx="3333750" cy="4829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701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5399" y="1873584"/>
            <a:ext cx="7051431" cy="2560320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latin typeface="Arial Black" pitchFamily="34" charset="0"/>
              </a:rPr>
              <a:t>Рабочая программа</a:t>
            </a:r>
            <a:endParaRPr lang="ru-RU" sz="4400" b="1" dirty="0"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Составная часть ООП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5" descr="http://86sch6-nyagan.edusite.ru/images/fgos_logo.gif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50451" y="627899"/>
            <a:ext cx="1237762" cy="147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210682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1615" y="184795"/>
            <a:ext cx="9601200" cy="928897"/>
          </a:xfrm>
        </p:spPr>
        <p:txBody>
          <a:bodyPr/>
          <a:lstStyle/>
          <a:p>
            <a:pPr algn="l" defTabSz="914400">
              <a:lnSpc>
                <a:spcPct val="90000"/>
              </a:lnSpc>
              <a:spcBef>
                <a:spcPts val="1"/>
              </a:spcBef>
              <a:buNone/>
            </a:pPr>
            <a:r>
              <a:rPr lang="ru-RU" sz="3200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Учебные программы</a:t>
            </a:r>
            <a:endParaRPr lang="ru-RU" sz="3200" b="0" i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4" name="Picture 5" descr="http://86sch6-nyagan.edusite.ru/images/fgos_logo.gif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73295" y="1679331"/>
            <a:ext cx="1302805" cy="155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22387" y="1992434"/>
            <a:ext cx="2374795" cy="37284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114800" y="1981200"/>
            <a:ext cx="583809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К учебным программам относятся:</a:t>
            </a:r>
          </a:p>
          <a:p>
            <a:pPr>
              <a:defRPr/>
            </a:pP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примерная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(типовая) учебная программа, 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авторская программа учебного курса,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рабочая программа учебного курса.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204807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1615" y="184795"/>
            <a:ext cx="9601200" cy="928897"/>
          </a:xfrm>
        </p:spPr>
        <p:txBody>
          <a:bodyPr/>
          <a:lstStyle/>
          <a:p>
            <a:pPr algn="l" defTabSz="914400">
              <a:lnSpc>
                <a:spcPct val="90000"/>
              </a:lnSpc>
              <a:spcBef>
                <a:spcPts val="1"/>
              </a:spcBef>
              <a:buNone/>
            </a:pPr>
            <a:r>
              <a:rPr lang="ru-RU" sz="3200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Рабочие программы</a:t>
            </a:r>
            <a:endParaRPr lang="ru-RU" sz="3200" b="0" i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83677" y="1679331"/>
            <a:ext cx="9601200" cy="434340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Программы отдельных учебных предметов – это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часть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основной образовательной программы ОУ.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900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Рабочие программы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составляются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на основе примерных программ и ФГОС.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900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Рассматриваются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на методическом объединении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школы</a:t>
            </a:r>
            <a:r>
              <a:rPr lang="ru-RU" dirty="0">
                <a:latin typeface="Arial" pitchFamily="34" charset="0"/>
                <a:cs typeface="Arial" pitchFamily="34" charset="0"/>
              </a:rPr>
              <a:t>, далее на Педагогическом совете и рекомендуются  к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утверждению, </a:t>
            </a:r>
            <a:r>
              <a:rPr lang="ru-RU" dirty="0">
                <a:latin typeface="Arial" pitchFamily="34" charset="0"/>
                <a:cs typeface="Arial" pitchFamily="34" charset="0"/>
              </a:rPr>
              <a:t>после чего подписываются  директором  ОУ.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4400" b="1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Таким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образом, в условиях нового ФГОС ответственность за качество и реализацию  всех программ  несет директор ОУ.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5" descr="http://86sch6-nyagan.edusite.ru/images/fgos_logo.gif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73295" y="1679331"/>
            <a:ext cx="1302805" cy="155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низ 4"/>
          <p:cNvSpPr/>
          <p:nvPr/>
        </p:nvSpPr>
        <p:spPr>
          <a:xfrm>
            <a:off x="1383323" y="4642338"/>
            <a:ext cx="2403231" cy="48064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1809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azvitie-biznesa">
  <a:themeElements>
    <a:clrScheme name="SalesDirection">
      <a:dk1>
        <a:srgbClr val="595959"/>
      </a:dk1>
      <a:lt1>
        <a:sysClr val="window" lastClr="FFFFFF"/>
      </a:lt1>
      <a:dk2>
        <a:srgbClr val="000000"/>
      </a:dk2>
      <a:lt2>
        <a:srgbClr val="F2F2F2"/>
      </a:lt2>
      <a:accent1>
        <a:srgbClr val="1EB8C1"/>
      </a:accent1>
      <a:accent2>
        <a:srgbClr val="EF7920"/>
      </a:accent2>
      <a:accent3>
        <a:srgbClr val="EFC119"/>
      </a:accent3>
      <a:accent4>
        <a:srgbClr val="969890"/>
      </a:accent4>
      <a:accent5>
        <a:srgbClr val="50B4F2"/>
      </a:accent5>
      <a:accent6>
        <a:srgbClr val="C05A3A"/>
      </a:accent6>
      <a:hlink>
        <a:srgbClr val="EFC119"/>
      </a:hlink>
      <a:folHlink>
        <a:srgbClr val="969890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lesDirection_16x9_TP103431346" id="{2E021FAA-F19F-4374-BB87-70577DFAD819}" vid="{E1AA2BE0-B234-4F41-BA7E-DC1D3C8A1211}"/>
    </a:ext>
  </a:extLst>
</a:theme>
</file>

<file path=ppt/theme/theme2.xml><?xml version="1.0" encoding="utf-8"?>
<a:theme xmlns:a="http://schemas.openxmlformats.org/drawingml/2006/main" name="Office Theme">
  <a:themeElements>
    <a:clrScheme name="SalesDirection">
      <a:dk1>
        <a:srgbClr val="595959"/>
      </a:dk1>
      <a:lt1>
        <a:sysClr val="window" lastClr="FFFFFF"/>
      </a:lt1>
      <a:dk2>
        <a:srgbClr val="000000"/>
      </a:dk2>
      <a:lt2>
        <a:srgbClr val="F2F2F2"/>
      </a:lt2>
      <a:accent1>
        <a:srgbClr val="1EB8C1"/>
      </a:accent1>
      <a:accent2>
        <a:srgbClr val="EF7920"/>
      </a:accent2>
      <a:accent3>
        <a:srgbClr val="EFC119"/>
      </a:accent3>
      <a:accent4>
        <a:srgbClr val="969890"/>
      </a:accent4>
      <a:accent5>
        <a:srgbClr val="50B4F2"/>
      </a:accent5>
      <a:accent6>
        <a:srgbClr val="C05A3A"/>
      </a:accent6>
      <a:hlink>
        <a:srgbClr val="EFC119"/>
      </a:hlink>
      <a:folHlink>
        <a:srgbClr val="969890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SalesDirection">
      <a:dk1>
        <a:srgbClr val="595959"/>
      </a:dk1>
      <a:lt1>
        <a:sysClr val="window" lastClr="FFFFFF"/>
      </a:lt1>
      <a:dk2>
        <a:srgbClr val="000000"/>
      </a:dk2>
      <a:lt2>
        <a:srgbClr val="F2F2F2"/>
      </a:lt2>
      <a:accent1>
        <a:srgbClr val="1EB8C1"/>
      </a:accent1>
      <a:accent2>
        <a:srgbClr val="EF7920"/>
      </a:accent2>
      <a:accent3>
        <a:srgbClr val="EFC119"/>
      </a:accent3>
      <a:accent4>
        <a:srgbClr val="969890"/>
      </a:accent4>
      <a:accent5>
        <a:srgbClr val="50B4F2"/>
      </a:accent5>
      <a:accent6>
        <a:srgbClr val="C05A3A"/>
      </a:accent6>
      <a:hlink>
        <a:srgbClr val="EFC119"/>
      </a:hlink>
      <a:folHlink>
        <a:srgbClr val="969890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0D23229-ACB3-4158-AD37-197CF91833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Razvitie-biznesa</Template>
  <TotalTime>0</TotalTime>
  <Words>459</Words>
  <Application>Microsoft Office PowerPoint</Application>
  <PresentationFormat>Произвольный</PresentationFormat>
  <Paragraphs>57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Razvitie-biznesa</vt:lpstr>
      <vt:lpstr>Учебный план</vt:lpstr>
      <vt:lpstr>Структура учебного плана</vt:lpstr>
      <vt:lpstr>Внеучебная образовательная деятельность</vt:lpstr>
      <vt:lpstr>Внеучебная образовательная деятельность</vt:lpstr>
      <vt:lpstr>Внеучебная образовательная деятельность</vt:lpstr>
      <vt:lpstr>Организация учебного процесса</vt:lpstr>
      <vt:lpstr>Рабочая программа</vt:lpstr>
      <vt:lpstr>Учебные программы</vt:lpstr>
      <vt:lpstr>Рабочие программы</vt:lpstr>
      <vt:lpstr>Структура рабочей программы</vt:lpstr>
      <vt:lpstr>Контроль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2014-07-17T10:22:08Z</dcterms:created>
  <dcterms:modified xsi:type="dcterms:W3CDTF">2018-12-12T07:56:22Z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TC034313749991</vt:lpwstr>
  </property>
</Properties>
</file>