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2" r:id="rId5"/>
    <p:sldId id="260" r:id="rId6"/>
    <p:sldId id="265" r:id="rId7"/>
    <p:sldId id="266" r:id="rId8"/>
    <p:sldId id="264" r:id="rId9"/>
    <p:sldId id="267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E1D"/>
    <a:srgbClr val="D68B1C"/>
    <a:srgbClr val="D09622"/>
    <a:srgbClr val="CC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6" d="100"/>
          <a:sy n="76" d="100"/>
        </p:scale>
        <p:origin x="-984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75" y="4273300"/>
            <a:ext cx="7772400" cy="859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28720" y="5036825"/>
            <a:ext cx="6400800" cy="835455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1130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60065"/>
            <a:ext cx="8229600" cy="391880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1544" y="374900"/>
            <a:ext cx="7016195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1545" y="1544098"/>
            <a:ext cx="7016195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217065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341022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970885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341022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970885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школьного МО </a:t>
            </a:r>
            <a:b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учителей начальных классов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Что?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 учителей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начальных классов </a:t>
            </a:r>
            <a:r>
              <a:rPr lang="ru-RU" dirty="0"/>
              <a:t>– структурное подразделение </a:t>
            </a:r>
            <a:r>
              <a:rPr lang="ru-RU" dirty="0" err="1"/>
              <a:t>внутришкольной</a:t>
            </a:r>
            <a:r>
              <a:rPr lang="ru-RU" dirty="0"/>
              <a:t> системы управления учебно-воспитательным процессом.</a:t>
            </a:r>
          </a:p>
          <a:p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Члены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методического объединения</a:t>
            </a:r>
            <a:r>
              <a:rPr lang="ru-RU" dirty="0"/>
              <a:t>: учителя первых – четвертых классов, воспитатели группы продленного дня, заместитель директора по учебно-воспитательной работе первой ступени.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48965" y="3438395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FFC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Кто?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Зачем?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Повышать теоретический, научно-методический уровень </a:t>
            </a:r>
            <a:r>
              <a:rPr lang="ru-RU" sz="2400" dirty="0"/>
              <a:t>подготовки учителей начальных </a:t>
            </a:r>
            <a:r>
              <a:rPr lang="ru-RU" sz="2400" dirty="0" smtClean="0"/>
              <a:t>классов:</a:t>
            </a:r>
          </a:p>
          <a:p>
            <a:endParaRPr lang="ru-RU" sz="900" dirty="0" smtClean="0"/>
          </a:p>
          <a:p>
            <a:r>
              <a:rPr lang="ru-RU" sz="2400" dirty="0" smtClean="0"/>
              <a:t>Знакомить </a:t>
            </a:r>
            <a:r>
              <a:rPr lang="ru-RU" sz="2400" dirty="0"/>
              <a:t>с нормативными </a:t>
            </a:r>
            <a:r>
              <a:rPr lang="ru-RU" sz="2400" dirty="0" smtClean="0"/>
              <a:t>документами,</a:t>
            </a:r>
          </a:p>
          <a:p>
            <a:endParaRPr lang="ru-RU" sz="900" dirty="0" smtClean="0"/>
          </a:p>
          <a:p>
            <a:r>
              <a:rPr lang="ru-RU" sz="2400" dirty="0" smtClean="0"/>
              <a:t>Помогать овладеть </a:t>
            </a:r>
            <a:r>
              <a:rPr lang="ru-RU" sz="2400" dirty="0"/>
              <a:t>современными педагогическими технологиями, </a:t>
            </a:r>
            <a:r>
              <a:rPr lang="ru-RU" sz="2400" dirty="0" smtClean="0"/>
              <a:t>совершенствовать </a:t>
            </a:r>
            <a:r>
              <a:rPr lang="ru-RU" sz="2400" dirty="0"/>
              <a:t>методики преподавания учебных предметов, </a:t>
            </a:r>
            <a:endParaRPr lang="ru-RU" sz="2400" dirty="0" smtClean="0"/>
          </a:p>
          <a:p>
            <a:endParaRPr lang="ru-RU" sz="900" dirty="0" smtClean="0"/>
          </a:p>
          <a:p>
            <a:r>
              <a:rPr lang="ru-RU" sz="2400" dirty="0" smtClean="0"/>
              <a:t>Изучать психологические аспекты </a:t>
            </a:r>
            <a:r>
              <a:rPr lang="ru-RU" sz="2400" dirty="0"/>
              <a:t>личности и </a:t>
            </a:r>
            <a:r>
              <a:rPr lang="ru-RU" sz="2400" dirty="0" smtClean="0"/>
              <a:t>основы педагогики начальной школы.</a:t>
            </a:r>
            <a:endParaRPr lang="ru-RU" sz="2400" dirty="0"/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Зачем?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Обеспечивать </a:t>
            </a:r>
            <a:r>
              <a:rPr lang="ru-RU" sz="2400" dirty="0"/>
              <a:t>выполнения единых принципиальных подходов к образованию и социализации учащихся. </a:t>
            </a:r>
            <a:endParaRPr lang="ru-RU" sz="2400" dirty="0" smtClean="0"/>
          </a:p>
          <a:p>
            <a:endParaRPr lang="ru-RU" sz="2400" dirty="0" smtClean="0"/>
          </a:p>
          <a:p>
            <a:r>
              <a:rPr lang="ru-RU" sz="2400" dirty="0" smtClean="0"/>
              <a:t>Учитывать преемственность </a:t>
            </a:r>
            <a:r>
              <a:rPr lang="ru-RU" sz="2400" dirty="0"/>
              <a:t>при переходе на каждую ступень образования – от дошкольной подготовки до перехода в среднее звено. </a:t>
            </a:r>
            <a:endParaRPr lang="ru-RU" sz="2400" dirty="0" smtClean="0"/>
          </a:p>
          <a:p>
            <a:pPr marL="800100" lvl="2" indent="0">
              <a:buNone/>
            </a:pPr>
            <a:r>
              <a:rPr lang="ru-RU" sz="2000" dirty="0" smtClean="0"/>
              <a:t>Преемственность </a:t>
            </a:r>
            <a:r>
              <a:rPr lang="ru-RU" sz="2000" dirty="0"/>
              <a:t>обеспечивается при соблюдении единых принципов обучения и воспитания, с использованием соответствующих возрасту технологий и методик преподавания, а также на уровне содержания образования</a:t>
            </a:r>
            <a:r>
              <a:rPr lang="ru-RU" sz="2000" dirty="0" smtClean="0"/>
              <a:t>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3052734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907080" y="1443835"/>
            <a:ext cx="7016195" cy="1143000"/>
          </a:xfrm>
        </p:spPr>
        <p:txBody>
          <a:bodyPr/>
          <a:lstStyle/>
          <a:p>
            <a:r>
              <a:rPr lang="ru-RU" dirty="0" smtClean="0"/>
              <a:t>Зачем?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907080" y="2360065"/>
            <a:ext cx="7016195" cy="4275740"/>
          </a:xfrm>
        </p:spPr>
        <p:txBody>
          <a:bodyPr/>
          <a:lstStyle/>
          <a:p>
            <a:r>
              <a:rPr lang="ru-RU" sz="2400" dirty="0" smtClean="0"/>
              <a:t>Изучать, обобщать </a:t>
            </a:r>
            <a:r>
              <a:rPr lang="ru-RU" sz="2400" dirty="0"/>
              <a:t>и </a:t>
            </a:r>
            <a:r>
              <a:rPr lang="ru-RU" sz="2400" dirty="0" smtClean="0"/>
              <a:t>использовать </a:t>
            </a:r>
            <a:r>
              <a:rPr lang="ru-RU" sz="2400" dirty="0"/>
              <a:t>в практике </a:t>
            </a:r>
            <a:r>
              <a:rPr lang="ru-RU" sz="2400" dirty="0" smtClean="0"/>
              <a:t>передовой педагогический опыт </a:t>
            </a:r>
            <a:r>
              <a:rPr lang="ru-RU" sz="2400" dirty="0"/>
              <a:t>работы учителей начальной школы.</a:t>
            </a:r>
          </a:p>
          <a:p>
            <a:endParaRPr lang="ru-RU" sz="2400" b="1" dirty="0" smtClean="0"/>
          </a:p>
          <a:p>
            <a:r>
              <a:rPr lang="ru-RU" sz="2400" dirty="0" smtClean="0"/>
              <a:t>Координировать взаимодействие </a:t>
            </a:r>
            <a:r>
              <a:rPr lang="ru-RU" sz="2400" dirty="0"/>
              <a:t>с другими методическими объединениями </a:t>
            </a:r>
            <a:r>
              <a:rPr lang="ru-RU" sz="2400" dirty="0" smtClean="0"/>
              <a:t>школы.</a:t>
            </a: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241399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907080" y="1443835"/>
            <a:ext cx="7016195" cy="1143000"/>
          </a:xfrm>
        </p:spPr>
        <p:txBody>
          <a:bodyPr/>
          <a:lstStyle/>
          <a:p>
            <a:r>
              <a:rPr lang="ru-RU" dirty="0" smtClean="0"/>
              <a:t>Чем занимается?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907080" y="2360065"/>
            <a:ext cx="7016195" cy="4275740"/>
          </a:xfrm>
        </p:spPr>
        <p:txBody>
          <a:bodyPr>
            <a:normAutofit/>
          </a:bodyPr>
          <a:lstStyle/>
          <a:p>
            <a:r>
              <a:rPr lang="ru-RU" sz="2600" dirty="0" smtClean="0"/>
              <a:t>Организует коллективное планирование.</a:t>
            </a:r>
          </a:p>
          <a:p>
            <a:endParaRPr lang="ru-RU" sz="900" dirty="0" smtClean="0"/>
          </a:p>
          <a:p>
            <a:r>
              <a:rPr lang="ru-RU" sz="2600" dirty="0" smtClean="0"/>
              <a:t>Дает анализ </a:t>
            </a:r>
            <a:r>
              <a:rPr lang="ru-RU" sz="2600" dirty="0"/>
              <a:t>деятельности педагогов и учащихся.</a:t>
            </a:r>
          </a:p>
          <a:p>
            <a:endParaRPr lang="ru-RU" sz="900" dirty="0" smtClean="0"/>
          </a:p>
          <a:p>
            <a:r>
              <a:rPr lang="ru-RU" sz="2600" dirty="0" smtClean="0"/>
              <a:t>Координирует взаимодействия </a:t>
            </a:r>
            <a:r>
              <a:rPr lang="ru-RU" sz="2600" dirty="0"/>
              <a:t>всех участников педагогического процесса.</a:t>
            </a:r>
          </a:p>
          <a:p>
            <a:endParaRPr lang="ru-RU" sz="900" dirty="0" smtClean="0"/>
          </a:p>
          <a:p>
            <a:r>
              <a:rPr lang="ru-RU" dirty="0" smtClean="0"/>
              <a:t>Обсуждает учебные программы, планы, расписания, графики.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11231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907080" y="1443835"/>
            <a:ext cx="7016195" cy="1143000"/>
          </a:xfrm>
        </p:spPr>
        <p:txBody>
          <a:bodyPr/>
          <a:lstStyle/>
          <a:p>
            <a:r>
              <a:rPr lang="ru-RU" dirty="0"/>
              <a:t>Чем занимается?</a:t>
            </a: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907080" y="2360065"/>
            <a:ext cx="7016195" cy="427574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Обобщает </a:t>
            </a:r>
            <a:r>
              <a:rPr lang="ru-RU" sz="2400" dirty="0"/>
              <a:t>и </a:t>
            </a:r>
            <a:r>
              <a:rPr lang="ru-RU" sz="2400" dirty="0" smtClean="0"/>
              <a:t>систематизирует передовой педагогический опыт </a:t>
            </a:r>
            <a:r>
              <a:rPr lang="ru-RU" sz="2400" dirty="0"/>
              <a:t>коллектива школы, а также коллективов других школ</a:t>
            </a:r>
            <a:r>
              <a:rPr lang="ru-RU" sz="2400" dirty="0" smtClean="0"/>
              <a:t>.</a:t>
            </a:r>
          </a:p>
          <a:p>
            <a:endParaRPr lang="ru-RU" sz="900" dirty="0" smtClean="0"/>
          </a:p>
          <a:p>
            <a:r>
              <a:rPr lang="ru-RU" sz="2400" dirty="0" smtClean="0"/>
              <a:t>Организует </a:t>
            </a:r>
            <a:r>
              <a:rPr lang="ru-RU" sz="2400" dirty="0" err="1" smtClean="0"/>
              <a:t>взаимопосещение</a:t>
            </a:r>
            <a:r>
              <a:rPr lang="ru-RU" sz="2400" dirty="0" smtClean="0"/>
              <a:t> уроков, открытых мероприятий.</a:t>
            </a:r>
            <a:endParaRPr lang="ru-RU" sz="2400" dirty="0"/>
          </a:p>
          <a:p>
            <a:endParaRPr lang="ru-RU" sz="900" b="1" dirty="0"/>
          </a:p>
          <a:p>
            <a:r>
              <a:rPr lang="ru-RU" sz="2400" dirty="0" smtClean="0"/>
              <a:t>Оценивает работу </a:t>
            </a:r>
            <a:r>
              <a:rPr lang="ru-RU" sz="2400" dirty="0"/>
              <a:t>коллектива, </a:t>
            </a:r>
            <a:r>
              <a:rPr lang="ru-RU" sz="2400" dirty="0" smtClean="0"/>
              <a:t>ходатайствует </a:t>
            </a:r>
            <a:r>
              <a:rPr lang="ru-RU" sz="2400" dirty="0"/>
              <a:t>о поощрении членов методического объединения.</a:t>
            </a:r>
          </a:p>
          <a:p>
            <a:endParaRPr lang="ru-RU" sz="900" dirty="0" smtClean="0"/>
          </a:p>
          <a:p>
            <a:r>
              <a:rPr lang="ru-RU" sz="2400" dirty="0" smtClean="0"/>
              <a:t>Организует </a:t>
            </a:r>
            <a:r>
              <a:rPr lang="ru-RU" sz="2400" dirty="0"/>
              <a:t>повышения квалификации педагогов.</a:t>
            </a:r>
          </a:p>
        </p:txBody>
      </p:sp>
    </p:spTree>
    <p:extLst>
      <p:ext uri="{BB962C8B-B14F-4D97-AF65-F5344CB8AC3E}">
        <p14:creationId xmlns:p14="http://schemas.microsoft.com/office/powerpoint/2010/main" xmlns="" val="33423539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907080" y="1443835"/>
            <a:ext cx="7016195" cy="1143000"/>
          </a:xfrm>
        </p:spPr>
        <p:txBody>
          <a:bodyPr/>
          <a:lstStyle/>
          <a:p>
            <a:r>
              <a:rPr lang="ru-RU" dirty="0" smtClean="0"/>
              <a:t>За что отвечает руководитель МО?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907080" y="2582260"/>
            <a:ext cx="7016195" cy="4275740"/>
          </a:xfrm>
        </p:spPr>
        <p:txBody>
          <a:bodyPr>
            <a:noAutofit/>
          </a:bodyPr>
          <a:lstStyle/>
          <a:p>
            <a:pPr lvl="0"/>
            <a:r>
              <a:rPr lang="ru-RU" sz="2400" dirty="0"/>
              <a:t>за планирование, подготовку, проведение и анализ деятельности методического объединения; </a:t>
            </a:r>
          </a:p>
          <a:p>
            <a:pPr marL="0" lvl="0" indent="0">
              <a:buNone/>
            </a:pPr>
            <a:endParaRPr lang="ru-RU" sz="900" dirty="0" smtClean="0"/>
          </a:p>
          <a:p>
            <a:pPr lvl="0"/>
            <a:r>
              <a:rPr lang="ru-RU" sz="2400" dirty="0" smtClean="0"/>
              <a:t>пополнение </a:t>
            </a:r>
            <a:r>
              <a:rPr lang="ru-RU" sz="2400" dirty="0"/>
              <a:t>"методической копилки" учителей начальных классов; </a:t>
            </a:r>
          </a:p>
          <a:p>
            <a:pPr marL="0" lvl="0" indent="0">
              <a:buNone/>
            </a:pPr>
            <a:endParaRPr lang="ru-RU" sz="900" dirty="0" smtClean="0"/>
          </a:p>
          <a:p>
            <a:pPr lvl="0"/>
            <a:r>
              <a:rPr lang="ru-RU" sz="2400" dirty="0" smtClean="0"/>
              <a:t>своевременное </a:t>
            </a:r>
            <a:r>
              <a:rPr lang="ru-RU" sz="2400" dirty="0"/>
              <a:t>составление документации о работе методического объединения и проведенных мероприятиях; </a:t>
            </a:r>
          </a:p>
          <a:p>
            <a:pPr marL="0" lvl="0" indent="0">
              <a:buNone/>
            </a:pPr>
            <a:endParaRPr lang="ru-RU" sz="900" dirty="0" smtClean="0"/>
          </a:p>
        </p:txBody>
      </p:sp>
    </p:spTree>
    <p:extLst>
      <p:ext uri="{BB962C8B-B14F-4D97-AF65-F5344CB8AC3E}">
        <p14:creationId xmlns:p14="http://schemas.microsoft.com/office/powerpoint/2010/main" xmlns="" val="14274058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907080" y="1443835"/>
            <a:ext cx="7016195" cy="1143000"/>
          </a:xfrm>
        </p:spPr>
        <p:txBody>
          <a:bodyPr/>
          <a:lstStyle/>
          <a:p>
            <a:r>
              <a:rPr lang="ru-RU" dirty="0" smtClean="0"/>
              <a:t>За что отвечает руководитель МО?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907080" y="2582260"/>
            <a:ext cx="7787955" cy="4275740"/>
          </a:xfrm>
        </p:spPr>
        <p:txBody>
          <a:bodyPr>
            <a:noAutofit/>
          </a:bodyPr>
          <a:lstStyle/>
          <a:p>
            <a:pPr lvl="0"/>
            <a:r>
              <a:rPr lang="ru-RU" sz="2400" dirty="0" smtClean="0"/>
              <a:t>За проведение </a:t>
            </a:r>
            <a:r>
              <a:rPr lang="ru-RU" sz="2400" dirty="0"/>
              <a:t>заседаний методического объединения; </a:t>
            </a:r>
          </a:p>
          <a:p>
            <a:pPr marL="0" lvl="0" indent="0">
              <a:buNone/>
            </a:pPr>
            <a:endParaRPr lang="ru-RU" sz="900" dirty="0" smtClean="0"/>
          </a:p>
          <a:p>
            <a:pPr lvl="0"/>
            <a:r>
              <a:rPr lang="ru-RU" sz="2400" dirty="0" smtClean="0"/>
              <a:t>проведение </a:t>
            </a:r>
            <a:r>
              <a:rPr lang="ru-RU" sz="2400" dirty="0"/>
              <a:t>мероприятий по повышению профессионального мастерства учителя </a:t>
            </a:r>
            <a:endParaRPr lang="ru-RU" sz="2400" dirty="0" smtClean="0"/>
          </a:p>
          <a:p>
            <a:pPr marL="800100" lvl="2" indent="0">
              <a:buNone/>
            </a:pPr>
            <a:r>
              <a:rPr lang="ru-RU" sz="2000" dirty="0" smtClean="0"/>
              <a:t>(</a:t>
            </a:r>
            <a:r>
              <a:rPr lang="ru-RU" sz="2000" dirty="0"/>
              <a:t>посещение уроков, повышение квалификации, обучение на семинарах, работу над темой по самообразованию); </a:t>
            </a:r>
          </a:p>
          <a:p>
            <a:pPr marL="0" lvl="0" indent="0">
              <a:buNone/>
            </a:pPr>
            <a:endParaRPr lang="ru-RU" sz="900" dirty="0" smtClean="0"/>
          </a:p>
          <a:p>
            <a:pPr lvl="0"/>
            <a:r>
              <a:rPr lang="ru-RU" sz="2400" dirty="0" smtClean="0"/>
              <a:t>выполнение </a:t>
            </a:r>
            <a:r>
              <a:rPr lang="ru-RU" sz="2400" dirty="0"/>
              <a:t>членами методического объединения своих функциональных </a:t>
            </a:r>
            <a:r>
              <a:rPr lang="ru-RU" sz="2400" dirty="0" smtClean="0"/>
              <a:t>обязанностей</a:t>
            </a:r>
            <a:r>
              <a:rPr lang="ru-RU" sz="2400" dirty="0"/>
              <a:t>.</a:t>
            </a:r>
          </a:p>
          <a:p>
            <a:pPr marL="0" lvl="0" indent="0">
              <a:buNone/>
            </a:pPr>
            <a:endParaRPr lang="ru-RU" sz="900" dirty="0" smtClean="0"/>
          </a:p>
        </p:txBody>
      </p:sp>
    </p:spTree>
    <p:extLst>
      <p:ext uri="{BB962C8B-B14F-4D97-AF65-F5344CB8AC3E}">
        <p14:creationId xmlns:p14="http://schemas.microsoft.com/office/powerpoint/2010/main" xmlns="" val="23524973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1122</TotalTime>
  <Words>318</Words>
  <Application>Microsoft Office PowerPoint</Application>
  <PresentationFormat>Экран (4:3)</PresentationFormat>
  <Paragraphs>52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Office Theme</vt:lpstr>
      <vt:lpstr>Работа школьного МО  учителей начальных классов</vt:lpstr>
      <vt:lpstr>Что?</vt:lpstr>
      <vt:lpstr>Зачем?</vt:lpstr>
      <vt:lpstr>Зачем?</vt:lpstr>
      <vt:lpstr>Зачем?</vt:lpstr>
      <vt:lpstr>Чем занимается?</vt:lpstr>
      <vt:lpstr>Чем занимается?</vt:lpstr>
      <vt:lpstr>За что отвечает руководитель МО?</vt:lpstr>
      <vt:lpstr>За что отвечает руководитель МО?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Оператор</cp:lastModifiedBy>
  <cp:revision>33</cp:revision>
  <dcterms:created xsi:type="dcterms:W3CDTF">2013-08-21T19:17:07Z</dcterms:created>
  <dcterms:modified xsi:type="dcterms:W3CDTF">2021-04-01T10:52:17Z</dcterms:modified>
</cp:coreProperties>
</file>