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7" r:id="rId9"/>
    <p:sldId id="266" r:id="rId10"/>
    <p:sldId id="265" r:id="rId11"/>
    <p:sldId id="264" r:id="rId12"/>
    <p:sldId id="268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8B1C"/>
    <a:srgbClr val="FFE89F"/>
    <a:srgbClr val="FF9E1D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66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65064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566870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9E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video/1%20FGOS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работа в школе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Традиционные формы методической работы в школе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1443835"/>
            <a:ext cx="7177136" cy="519197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Тематические  педагогические  советы. </a:t>
            </a:r>
            <a:endParaRPr lang="ru-RU" sz="2400" dirty="0" smtClean="0"/>
          </a:p>
          <a:p>
            <a:pPr marL="800100" lvl="2" indent="0">
              <a:buNone/>
            </a:pPr>
            <a:r>
              <a:rPr lang="ru-RU" sz="1600" dirty="0" smtClean="0"/>
              <a:t>В</a:t>
            </a:r>
            <a:r>
              <a:rPr lang="ru-RU" sz="1600" dirty="0"/>
              <a:t>  год  проводится   3  таких  педсовета – 2 по  учебной  и  методической  тематике  и  1 – по  воспитательной. </a:t>
            </a:r>
          </a:p>
          <a:p>
            <a:pPr lvl="0"/>
            <a:r>
              <a:rPr lang="ru-RU" sz="2400" dirty="0"/>
              <a:t> </a:t>
            </a:r>
            <a:r>
              <a:rPr lang="ru-RU" sz="2400" dirty="0" smtClean="0"/>
              <a:t>Методический</a:t>
            </a:r>
            <a:r>
              <a:rPr lang="ru-RU" sz="2400" dirty="0"/>
              <a:t>  совет. </a:t>
            </a:r>
          </a:p>
          <a:p>
            <a:pPr lvl="0"/>
            <a:r>
              <a:rPr lang="ru-RU" sz="2000" dirty="0"/>
              <a:t> </a:t>
            </a:r>
            <a:r>
              <a:rPr lang="ru-RU" sz="2400" dirty="0" smtClean="0"/>
              <a:t>Методические  объединения  учителей – предметников</a:t>
            </a:r>
            <a:endParaRPr lang="ru-RU" sz="2400" dirty="0"/>
          </a:p>
          <a:p>
            <a:pPr marL="800100" lvl="2" indent="0">
              <a:buNone/>
            </a:pPr>
            <a:r>
              <a:rPr lang="ru-RU" sz="1600" dirty="0"/>
              <a:t>(периодичность  проведения  заседаний  1  раз  в  четверть  и   работа  между  заседаниями  при  посещении  и  анализе  уроков и внеклассных  мероприятий). </a:t>
            </a:r>
            <a:endParaRPr lang="ru-RU" sz="2400" dirty="0" smtClean="0"/>
          </a:p>
          <a:p>
            <a:pPr lvl="0"/>
            <a:r>
              <a:rPr lang="ru-RU" sz="2400" dirty="0"/>
              <a:t>Педагогический  консилиум.</a:t>
            </a:r>
          </a:p>
          <a:p>
            <a:pPr lvl="0">
              <a:spcBef>
                <a:spcPts val="600"/>
              </a:spcBef>
            </a:pPr>
            <a:r>
              <a:rPr lang="ru-RU" sz="2400" dirty="0" err="1" smtClean="0"/>
              <a:t>Взаимопосещение</a:t>
            </a:r>
            <a:r>
              <a:rPr lang="ru-RU" sz="2400" dirty="0"/>
              <a:t>  и  </a:t>
            </a:r>
            <a:endParaRPr lang="ru-RU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анализ</a:t>
            </a:r>
            <a:r>
              <a:rPr lang="ru-RU" sz="2400" dirty="0"/>
              <a:t>  уроков. </a:t>
            </a:r>
          </a:p>
          <a:p>
            <a:pPr lvl="0">
              <a:spcBef>
                <a:spcPts val="600"/>
              </a:spcBef>
            </a:pPr>
            <a:r>
              <a:rPr lang="ru-RU" sz="2400" dirty="0" smtClean="0"/>
              <a:t>Работа</a:t>
            </a:r>
            <a:r>
              <a:rPr lang="ru-RU" sz="2400" dirty="0"/>
              <a:t>  над  темами  </a:t>
            </a:r>
            <a:endParaRPr lang="ru-RU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по</a:t>
            </a:r>
            <a:r>
              <a:rPr lang="ru-RU" sz="2400" dirty="0"/>
              <a:t>  самообразованию.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090" y="4345230"/>
            <a:ext cx="2748690" cy="183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428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Традиционные формы методической работы в школе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644320"/>
            <a:ext cx="7177136" cy="519197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Предметные  недели </a:t>
            </a:r>
            <a:endParaRPr lang="ru-RU" sz="2400" dirty="0" smtClean="0"/>
          </a:p>
          <a:p>
            <a:pPr marL="800100" lvl="2" indent="0">
              <a:buNone/>
            </a:pPr>
            <a:r>
              <a:rPr lang="ru-RU" sz="1600" dirty="0" smtClean="0"/>
              <a:t>(</a:t>
            </a:r>
            <a:r>
              <a:rPr lang="ru-RU" sz="1600" dirty="0"/>
              <a:t>математики  и  физики, русского  языка  и  литературы, началь­ных  классов, физической  культуры, биологии и химии ). </a:t>
            </a:r>
          </a:p>
          <a:p>
            <a:pPr lvl="0"/>
            <a:r>
              <a:rPr lang="ru-RU" sz="2400" dirty="0" smtClean="0"/>
              <a:t>Индивидуальные</a:t>
            </a:r>
            <a:r>
              <a:rPr lang="ru-RU" sz="2400" dirty="0"/>
              <a:t>  беседы. </a:t>
            </a:r>
          </a:p>
          <a:p>
            <a:r>
              <a:rPr lang="ru-RU" sz="2400" dirty="0" smtClean="0"/>
              <a:t>Методические</a:t>
            </a:r>
            <a:r>
              <a:rPr lang="ru-RU" sz="2400" dirty="0"/>
              <a:t>  оперативки </a:t>
            </a:r>
            <a:endParaRPr lang="ru-RU" sz="2400" dirty="0" smtClean="0"/>
          </a:p>
          <a:p>
            <a:pPr marL="800100" lvl="2" indent="0">
              <a:buNone/>
            </a:pPr>
            <a:r>
              <a:rPr lang="ru-RU" sz="1600" dirty="0" smtClean="0"/>
              <a:t>(</a:t>
            </a:r>
            <a:r>
              <a:rPr lang="ru-RU" sz="1600" dirty="0"/>
              <a:t>по  новинкам  периодических  изданий, по веде­нию  документации, по выездам  на  семинары  в  другие  школы  района, по  рекомендациям   УО). </a:t>
            </a:r>
          </a:p>
          <a:p>
            <a:pPr lvl="0"/>
            <a:r>
              <a:rPr lang="ru-RU" sz="2400" dirty="0" smtClean="0"/>
              <a:t>Курсовая</a:t>
            </a:r>
            <a:r>
              <a:rPr lang="ru-RU" sz="2400" dirty="0"/>
              <a:t>   подготовка  педагогических  кадров. </a:t>
            </a:r>
          </a:p>
          <a:p>
            <a:pPr lvl="0"/>
            <a:r>
              <a:rPr lang="ru-RU" sz="2400" dirty="0" smtClean="0"/>
              <a:t>Аттестация</a:t>
            </a:r>
            <a:r>
              <a:rPr lang="ru-RU" sz="2400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707" y="4956050"/>
            <a:ext cx="2345623" cy="156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069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/>
              <a:t>Педсовет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1443835"/>
            <a:ext cx="7177136" cy="51919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Педагогический  совет  является  постоянно  </a:t>
            </a:r>
            <a:r>
              <a:rPr lang="ru-RU" sz="2400" dirty="0" smtClean="0"/>
              <a:t>          действующим</a:t>
            </a:r>
            <a:r>
              <a:rPr lang="ru-RU" sz="2400" dirty="0"/>
              <a:t>  коллегиальным  органом  </a:t>
            </a:r>
            <a:r>
              <a:rPr lang="ru-RU" sz="2400" dirty="0" smtClean="0"/>
              <a:t>само-управления</a:t>
            </a:r>
            <a:r>
              <a:rPr lang="ru-RU" sz="2400" dirty="0"/>
              <a:t>  педагогических  работников  школы. </a:t>
            </a:r>
            <a:endParaRPr lang="ru-RU" sz="2400" dirty="0" smtClean="0"/>
          </a:p>
          <a:p>
            <a:pPr marL="0" indent="0"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 smtClean="0"/>
              <a:t>Он </a:t>
            </a:r>
            <a:r>
              <a:rPr lang="ru-RU" sz="2400" dirty="0"/>
              <a:t>был  и  остаётся </a:t>
            </a:r>
            <a:r>
              <a:rPr lang="ru-RU" sz="2400" b="1" dirty="0" smtClean="0"/>
              <a:t>основной формой</a:t>
            </a:r>
            <a:r>
              <a:rPr lang="ru-RU" sz="2400" dirty="0"/>
              <a:t>  проведения  методической  работы  </a:t>
            </a:r>
            <a:r>
              <a:rPr lang="ru-RU" sz="2400" dirty="0" smtClean="0"/>
              <a:t>         в</a:t>
            </a:r>
            <a:r>
              <a:rPr lang="ru-RU" sz="2400" dirty="0"/>
              <a:t>  школе, </a:t>
            </a:r>
            <a:r>
              <a:rPr lang="ru-RU" sz="2400" dirty="0" smtClean="0"/>
              <a:t>корректируются</a:t>
            </a:r>
            <a:r>
              <a:rPr lang="ru-RU" sz="2400" dirty="0"/>
              <a:t>  только  формы 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его</a:t>
            </a:r>
            <a:r>
              <a:rPr lang="ru-RU" sz="2400" dirty="0"/>
              <a:t>  </a:t>
            </a:r>
            <a:r>
              <a:rPr lang="ru-RU" sz="2400" dirty="0" smtClean="0"/>
              <a:t>проведения.</a:t>
            </a:r>
          </a:p>
          <a:p>
            <a:pPr>
              <a:spcBef>
                <a:spcPts val="0"/>
              </a:spcBef>
            </a:pPr>
            <a:endParaRPr lang="ru-RU" sz="2400" dirty="0"/>
          </a:p>
          <a:p>
            <a:pPr marL="0">
              <a:spcBef>
                <a:spcPts val="0"/>
              </a:spcBef>
            </a:pPr>
            <a:r>
              <a:rPr lang="ru-RU" sz="2400" dirty="0" smtClean="0"/>
              <a:t>Распространение</a:t>
            </a:r>
            <a:r>
              <a:rPr lang="ru-RU" sz="2400" dirty="0"/>
              <a:t>  получили  такие  формы  как  </a:t>
            </a:r>
            <a:r>
              <a:rPr lang="ru-RU" sz="2400" dirty="0" smtClean="0"/>
              <a:t>          конференция</a:t>
            </a:r>
            <a:r>
              <a:rPr lang="ru-RU" sz="2400" dirty="0"/>
              <a:t>, малый  педсовет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(</a:t>
            </a:r>
            <a:r>
              <a:rPr lang="ru-RU" sz="2400" dirty="0"/>
              <a:t>по  </a:t>
            </a:r>
            <a:r>
              <a:rPr lang="ru-RU" sz="2400" dirty="0" smtClean="0"/>
              <a:t>отдельным</a:t>
            </a:r>
            <a:r>
              <a:rPr lang="ru-RU" sz="2400" dirty="0"/>
              <a:t>  проблемам),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педсовет </a:t>
            </a:r>
            <a:r>
              <a:rPr lang="ru-RU" sz="2400" dirty="0"/>
              <a:t>– круглый  стол.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5280" y="5566870"/>
            <a:ext cx="1374345" cy="91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214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/>
              <a:t>Функции педсовета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1443835"/>
            <a:ext cx="6719021" cy="51919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300" dirty="0" smtClean="0"/>
              <a:t>Педагогический</a:t>
            </a:r>
            <a:r>
              <a:rPr lang="ru-RU" sz="2300" dirty="0"/>
              <a:t>  совет   рассматривает  вопросы  совершенствования  </a:t>
            </a:r>
            <a:r>
              <a:rPr lang="ru-RU" sz="2300" dirty="0" err="1" smtClean="0"/>
              <a:t>учебно</a:t>
            </a:r>
            <a:r>
              <a:rPr lang="ru-RU" sz="2300" dirty="0" smtClean="0"/>
              <a:t>–воспитатель­ного</a:t>
            </a:r>
            <a:r>
              <a:rPr lang="ru-RU" sz="2300" dirty="0"/>
              <a:t>  процесса  в  </a:t>
            </a:r>
            <a:r>
              <a:rPr lang="ru-RU" sz="2300" dirty="0" smtClean="0"/>
              <a:t>школе,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300" dirty="0" smtClean="0"/>
              <a:t>утверждает</a:t>
            </a:r>
            <a:r>
              <a:rPr lang="ru-RU" sz="2300" dirty="0"/>
              <a:t>  корректировку  учебных  планов  и  </a:t>
            </a:r>
            <a:r>
              <a:rPr lang="ru-RU" sz="2300" dirty="0" smtClean="0"/>
              <a:t> программ,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300" dirty="0" smtClean="0"/>
              <a:t>принимает</a:t>
            </a:r>
            <a:r>
              <a:rPr lang="ru-RU" sz="2300" dirty="0"/>
              <a:t>  решения  о  допуске  учащихся  к  </a:t>
            </a:r>
            <a:r>
              <a:rPr lang="ru-RU" sz="2300" dirty="0" smtClean="0"/>
              <a:t>      экзаменам</a:t>
            </a:r>
            <a:r>
              <a:rPr lang="ru-RU" sz="2300" dirty="0"/>
              <a:t>, </a:t>
            </a:r>
            <a:endParaRPr lang="ru-RU" sz="2300" dirty="0" smtClean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300" dirty="0" smtClean="0"/>
              <a:t>обсуждает</a:t>
            </a:r>
            <a:r>
              <a:rPr lang="ru-RU" sz="2300" dirty="0"/>
              <a:t>  план  </a:t>
            </a:r>
            <a:r>
              <a:rPr lang="ru-RU" sz="2300" dirty="0" smtClean="0"/>
              <a:t>работы,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300" dirty="0" smtClean="0"/>
              <a:t>выносит</a:t>
            </a:r>
            <a:r>
              <a:rPr lang="ru-RU" sz="2300" dirty="0"/>
              <a:t>  решения  о  представлении  к  награждению  как  учащихся,  так и  </a:t>
            </a:r>
            <a:r>
              <a:rPr lang="ru-RU" sz="2300" dirty="0" smtClean="0"/>
              <a:t>педагогов, </a:t>
            </a:r>
            <a:endParaRPr lang="ru-RU" sz="23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ru-RU" sz="23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Задачи</a:t>
            </a:r>
            <a:r>
              <a:rPr lang="ru-RU" sz="2400" b="1" dirty="0"/>
              <a:t>  педагогического  совета   отражены  </a:t>
            </a:r>
            <a:r>
              <a:rPr lang="ru-RU" sz="2400" b="1" dirty="0" smtClean="0"/>
              <a:t>        в</a:t>
            </a:r>
            <a:r>
              <a:rPr lang="ru-RU" sz="2400" b="1" dirty="0"/>
              <a:t>  Положении  о  педагогическом  совете  </a:t>
            </a:r>
            <a:r>
              <a:rPr lang="ru-RU" sz="2400" b="1" dirty="0" smtClean="0"/>
              <a:t>школы</a:t>
            </a:r>
            <a:endParaRPr lang="ru-RU" sz="2400" b="1" dirty="0"/>
          </a:p>
        </p:txBody>
      </p:sp>
      <p:sp>
        <p:nvSpPr>
          <p:cNvPr id="6" name="Freeform 7"/>
          <p:cNvSpPr>
            <a:spLocks/>
          </p:cNvSpPr>
          <p:nvPr/>
        </p:nvSpPr>
        <p:spPr bwMode="gray">
          <a:xfrm>
            <a:off x="7925039" y="449793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FF9E1D"/>
              </a:gs>
              <a:gs pos="100000">
                <a:srgbClr val="FFE89F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35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/>
              <a:t>Принципы работы педсовета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1443835"/>
            <a:ext cx="7177136" cy="5191970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значимость  поставленных  проблем;</a:t>
            </a:r>
          </a:p>
          <a:p>
            <a:pPr lvl="0"/>
            <a:r>
              <a:rPr lang="ru-RU" sz="2000" dirty="0" smtClean="0"/>
              <a:t>Научно-исследовательский</a:t>
            </a:r>
            <a:r>
              <a:rPr lang="ru-RU" sz="2000" dirty="0"/>
              <a:t>  подход  к  поставленной  </a:t>
            </a:r>
            <a:endParaRPr lang="ru-RU" sz="2000" dirty="0" smtClean="0"/>
          </a:p>
          <a:p>
            <a:pPr marL="0" lv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проблеме</a:t>
            </a:r>
            <a:r>
              <a:rPr lang="ru-RU" sz="2000" dirty="0"/>
              <a:t>;</a:t>
            </a:r>
          </a:p>
          <a:p>
            <a:pPr lvl="0"/>
            <a:r>
              <a:rPr lang="ru-RU" sz="2000" dirty="0"/>
              <a:t>интересный, полезный  для  всех  подбор  материала;</a:t>
            </a:r>
          </a:p>
          <a:p>
            <a:pPr lvl="0"/>
            <a:r>
              <a:rPr lang="ru-RU" sz="2000" dirty="0"/>
              <a:t>корректный  анализ  недостатков  в  работе  </a:t>
            </a:r>
            <a:r>
              <a:rPr lang="ru-RU" sz="2000" dirty="0" err="1" smtClean="0"/>
              <a:t>педагогическогоколлектива</a:t>
            </a:r>
            <a:r>
              <a:rPr lang="ru-RU" sz="2000" dirty="0"/>
              <a:t>  по  обсуждаемому  вопросу;</a:t>
            </a:r>
          </a:p>
          <a:p>
            <a:pPr lvl="0"/>
            <a:r>
              <a:rPr lang="ru-RU" sz="2000" dirty="0"/>
              <a:t>определение  путей  разрешения  проблем;</a:t>
            </a:r>
          </a:p>
          <a:p>
            <a:pPr lvl="0"/>
            <a:r>
              <a:rPr lang="ru-RU" sz="2000" dirty="0"/>
              <a:t>деловитость;</a:t>
            </a:r>
          </a:p>
          <a:p>
            <a:pPr lvl="0"/>
            <a:r>
              <a:rPr lang="ru-RU" sz="2000" dirty="0"/>
              <a:t>управляемость  ситуаций;</a:t>
            </a:r>
          </a:p>
          <a:p>
            <a:pPr lvl="0"/>
            <a:r>
              <a:rPr lang="ru-RU" sz="2000" dirty="0"/>
              <a:t>разумность  принятия  решений, </a:t>
            </a:r>
            <a:r>
              <a:rPr lang="ru-RU" sz="2000" dirty="0" smtClean="0"/>
              <a:t>                                  их</a:t>
            </a:r>
            <a:r>
              <a:rPr lang="ru-RU" sz="2000" dirty="0"/>
              <a:t>  выполняемость;</a:t>
            </a:r>
          </a:p>
          <a:p>
            <a:r>
              <a:rPr lang="ru-RU" sz="2000" dirty="0" err="1"/>
              <a:t>корректируемость</a:t>
            </a:r>
            <a:r>
              <a:rPr lang="ru-RU" sz="2000" dirty="0"/>
              <a:t>  решений.</a:t>
            </a:r>
            <a:r>
              <a:rPr lang="ru-RU" sz="2000" b="1" i="1" dirty="0"/>
              <a:t>                         </a:t>
            </a:r>
            <a:r>
              <a:rPr lang="ru-RU" sz="2000" dirty="0"/>
              <a:t>                               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613" y="4497935"/>
            <a:ext cx="2874776" cy="191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254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Критерии результативности</a:t>
            </a:r>
            <a:br>
              <a:rPr lang="ru-RU" sz="4000" b="1" dirty="0" smtClean="0"/>
            </a:br>
            <a:r>
              <a:rPr lang="ru-RU" sz="4000" b="1" dirty="0" smtClean="0"/>
              <a:t>методической работы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596540"/>
            <a:ext cx="7177136" cy="519197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критерий  результативности</a:t>
            </a:r>
            <a:r>
              <a:rPr lang="ru-RU" sz="2000" dirty="0"/>
              <a:t>  (обучения, развития и  воспитания  школьников);</a:t>
            </a:r>
          </a:p>
          <a:p>
            <a:pPr lvl="0"/>
            <a:r>
              <a:rPr lang="ru-RU" dirty="0"/>
              <a:t>критерий  рациональных  затрат  времени</a:t>
            </a:r>
            <a:r>
              <a:rPr lang="ru-RU" sz="2000" dirty="0"/>
              <a:t>, экономичности - его  наличие  стимулирует  научный, оптимизационный  подход  к  организации методической  работы; </a:t>
            </a:r>
          </a:p>
          <a:p>
            <a:pPr lvl="0"/>
            <a:r>
              <a:rPr lang="ru-RU" dirty="0"/>
              <a:t>критерий  роста  удовлетворённости</a:t>
            </a:r>
            <a:r>
              <a:rPr lang="ru-RU" sz="2000" dirty="0"/>
              <a:t>  </a:t>
            </a:r>
            <a:r>
              <a:rPr lang="ru-RU" sz="2000" dirty="0" smtClean="0"/>
              <a:t>                учителей</a:t>
            </a:r>
            <a:r>
              <a:rPr lang="ru-RU" sz="2000" dirty="0"/>
              <a:t>  своим  трудом.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1755" y="4650640"/>
            <a:ext cx="2290575" cy="152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67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9019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/>
              <a:t>Новая школа 21 века</a:t>
            </a:r>
            <a:br>
              <a:rPr lang="ru-RU" sz="4000" b="1" dirty="0" smtClean="0"/>
            </a:br>
            <a:r>
              <a:rPr lang="ru-RU" sz="1600" dirty="0" smtClean="0">
                <a:solidFill>
                  <a:schemeClr val="bg1"/>
                </a:solidFill>
                <a:hlinkClick r:id="rId2" action="ppaction://hlinkfile"/>
              </a:rPr>
              <a:t>видеосюжет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34130" y="3276295"/>
            <a:ext cx="6252670" cy="1068935"/>
          </a:xfrm>
        </p:spPr>
        <p:txBody>
          <a:bodyPr/>
          <a:lstStyle/>
          <a:p>
            <a:r>
              <a:rPr lang="ru-RU" dirty="0" smtClean="0"/>
              <a:t>Готов ли ты работать по новым образовательным стандартам?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23310" y="374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9E1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Методическая работа -</a:t>
            </a:r>
            <a:endParaRPr lang="en-US" sz="4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28720" y="1444625"/>
            <a:ext cx="6596180" cy="4275138"/>
          </a:xfrm>
        </p:spPr>
        <p:txBody>
          <a:bodyPr/>
          <a:lstStyle/>
          <a:p>
            <a:r>
              <a:rPr lang="ru-RU" dirty="0"/>
              <a:t>это  деятельность  по  обучению  и  </a:t>
            </a:r>
            <a:r>
              <a:rPr lang="ru-RU" dirty="0" smtClean="0"/>
              <a:t>       развитию кадров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</a:pPr>
            <a:r>
              <a:rPr lang="ru-RU" dirty="0" smtClean="0"/>
              <a:t>  система работы</a:t>
            </a:r>
            <a:r>
              <a:rPr lang="ru-RU" dirty="0"/>
              <a:t> </a:t>
            </a:r>
            <a:r>
              <a:rPr lang="ru-RU" dirty="0" smtClean="0"/>
              <a:t>по</a:t>
            </a:r>
            <a:r>
              <a:rPr lang="ru-RU" dirty="0"/>
              <a:t>  повышению 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квалификации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педагогов</a:t>
            </a:r>
            <a:r>
              <a:rPr lang="ru-RU" dirty="0"/>
              <a:t>  в  пределах  </a:t>
            </a:r>
            <a:r>
              <a:rPr lang="ru-RU" dirty="0" smtClean="0"/>
              <a:t>школы, </a:t>
            </a:r>
          </a:p>
          <a:p>
            <a:pPr marL="0" indent="0"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/>
              <a:t>Цель: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443835"/>
            <a:ext cx="6901896" cy="4275740"/>
          </a:xfrm>
        </p:spPr>
        <p:txBody>
          <a:bodyPr/>
          <a:lstStyle/>
          <a:p>
            <a:r>
              <a:rPr lang="ru-RU" dirty="0" smtClean="0"/>
              <a:t>повышение</a:t>
            </a:r>
            <a:r>
              <a:rPr lang="ru-RU" dirty="0"/>
              <a:t>  уровня  педагогического  </a:t>
            </a:r>
            <a:endParaRPr lang="ru-RU" dirty="0" smtClean="0"/>
          </a:p>
          <a:p>
            <a:pPr marL="400050" lvl="1" indent="0">
              <a:buNone/>
            </a:pPr>
            <a:r>
              <a:rPr lang="ru-RU" dirty="0" smtClean="0"/>
              <a:t>мастерства</a:t>
            </a:r>
            <a:r>
              <a:rPr lang="ru-RU" dirty="0"/>
              <a:t> </a:t>
            </a:r>
            <a:r>
              <a:rPr lang="ru-RU" dirty="0" smtClean="0"/>
              <a:t>учителя</a:t>
            </a:r>
            <a:r>
              <a:rPr lang="ru-RU" dirty="0"/>
              <a:t>  и  в  целом  </a:t>
            </a:r>
            <a:endParaRPr lang="ru-RU" dirty="0" smtClean="0"/>
          </a:p>
          <a:p>
            <a:pPr marL="400050" lvl="1" indent="0">
              <a:buNone/>
            </a:pPr>
            <a:r>
              <a:rPr lang="ru-RU" dirty="0" smtClean="0"/>
              <a:t>педагогического</a:t>
            </a:r>
            <a:r>
              <a:rPr lang="ru-RU" dirty="0"/>
              <a:t>  </a:t>
            </a:r>
            <a:endParaRPr lang="ru-RU" dirty="0" smtClean="0"/>
          </a:p>
          <a:p>
            <a:pPr marL="400050" lvl="1" indent="0">
              <a:buNone/>
            </a:pPr>
            <a:r>
              <a:rPr lang="ru-RU" dirty="0" smtClean="0"/>
              <a:t>коллектива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590" y="2979611"/>
            <a:ext cx="4458615" cy="2887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14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/>
              <a:t>Специфика: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1443835"/>
            <a:ext cx="7177136" cy="51919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/>
              <a:t>методическая</a:t>
            </a:r>
            <a:r>
              <a:rPr lang="ru-RU" sz="2000" dirty="0"/>
              <a:t>  работа  в  школе  носит  относительно  </a:t>
            </a:r>
            <a:r>
              <a:rPr lang="ru-RU" sz="2000" b="1" dirty="0" err="1" smtClean="0"/>
              <a:t>непре-рывный</a:t>
            </a:r>
            <a:r>
              <a:rPr lang="ru-RU" sz="2000" dirty="0" smtClean="0"/>
              <a:t>, </a:t>
            </a:r>
            <a:r>
              <a:rPr lang="ru-RU" sz="2000" b="1" dirty="0" smtClean="0"/>
              <a:t>повседнев­ный</a:t>
            </a:r>
            <a:r>
              <a:rPr lang="ru-RU" sz="2000" b="1" dirty="0"/>
              <a:t>  </a:t>
            </a:r>
            <a:r>
              <a:rPr lang="ru-RU" sz="2000" b="1" dirty="0" smtClean="0"/>
              <a:t>характер;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>
              <a:spcBef>
                <a:spcPts val="0"/>
              </a:spcBef>
            </a:pPr>
            <a:r>
              <a:rPr lang="ru-RU" sz="2000" dirty="0"/>
              <a:t>п</a:t>
            </a:r>
            <a:r>
              <a:rPr lang="ru-RU" sz="2000" dirty="0" smtClean="0"/>
              <a:t>озволяет </a:t>
            </a:r>
            <a:r>
              <a:rPr lang="ru-RU" sz="2000" b="1" dirty="0" smtClean="0"/>
              <a:t>связывать</a:t>
            </a:r>
            <a:r>
              <a:rPr lang="ru-RU" sz="2000" dirty="0"/>
              <a:t>  содержание  и  характер 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методической</a:t>
            </a:r>
            <a:r>
              <a:rPr lang="ru-RU" sz="2000" dirty="0"/>
              <a:t> </a:t>
            </a:r>
            <a:r>
              <a:rPr lang="ru-RU" sz="2000" dirty="0" smtClean="0"/>
              <a:t>работы</a:t>
            </a:r>
            <a:r>
              <a:rPr lang="ru-RU" sz="2000" dirty="0"/>
              <a:t>  </a:t>
            </a:r>
            <a:r>
              <a:rPr lang="ru-RU" sz="2000" dirty="0" smtClean="0"/>
              <a:t>и</a:t>
            </a:r>
            <a:r>
              <a:rPr lang="ru-RU" sz="2000" dirty="0"/>
              <a:t>  реального </a:t>
            </a:r>
            <a:r>
              <a:rPr lang="ru-RU" sz="2000" dirty="0" smtClean="0"/>
              <a:t>учебно-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воспитательного</a:t>
            </a:r>
            <a:r>
              <a:rPr lang="ru-RU" sz="2000" dirty="0"/>
              <a:t>  </a:t>
            </a:r>
            <a:r>
              <a:rPr lang="ru-RU" sz="2000" dirty="0" smtClean="0"/>
              <a:t>процесса;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pPr>
              <a:spcBef>
                <a:spcPts val="0"/>
              </a:spcBef>
            </a:pPr>
            <a:r>
              <a:rPr lang="ru-RU" sz="2000" dirty="0" smtClean="0"/>
              <a:t>методическая</a:t>
            </a:r>
            <a:r>
              <a:rPr lang="ru-RU" sz="2000" dirty="0"/>
              <a:t>  работа  в  школе  имеет  возможность  </a:t>
            </a:r>
            <a:r>
              <a:rPr lang="ru-RU" sz="2000" dirty="0" smtClean="0"/>
              <a:t>             выявлять</a:t>
            </a:r>
            <a:r>
              <a:rPr lang="ru-RU" sz="2000" dirty="0"/>
              <a:t>  </a:t>
            </a:r>
            <a:r>
              <a:rPr lang="ru-RU" sz="2000" b="1" dirty="0"/>
              <a:t>недостатки  и  затруднения</a:t>
            </a:r>
            <a:r>
              <a:rPr lang="ru-RU" sz="2000" dirty="0"/>
              <a:t>  в  деятельности </a:t>
            </a:r>
            <a:r>
              <a:rPr lang="ru-RU" sz="2000" dirty="0" smtClean="0"/>
              <a:t>педагогов,</a:t>
            </a:r>
          </a:p>
          <a:p>
            <a:pPr>
              <a:spcBef>
                <a:spcPts val="0"/>
              </a:spcBef>
            </a:pPr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2000" dirty="0"/>
              <a:t>п</a:t>
            </a:r>
            <a:r>
              <a:rPr lang="ru-RU" sz="2000" dirty="0" smtClean="0"/>
              <a:t>омогает </a:t>
            </a:r>
            <a:r>
              <a:rPr lang="ru-RU" sz="2000" b="1" dirty="0" smtClean="0"/>
              <a:t>выявить</a:t>
            </a:r>
            <a:r>
              <a:rPr lang="ru-RU" sz="2000" b="1" dirty="0"/>
              <a:t>  ростки  передового  опыта</a:t>
            </a:r>
            <a:r>
              <a:rPr lang="ru-RU" sz="2000" dirty="0"/>
              <a:t>, что  </a:t>
            </a:r>
            <a:r>
              <a:rPr lang="ru-RU" sz="2000" dirty="0" smtClean="0"/>
              <a:t>позволяет сделать</a:t>
            </a:r>
            <a:r>
              <a:rPr lang="ru-RU" sz="2000" dirty="0"/>
              <a:t>  рост  педагогов  более 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управляемым</a:t>
            </a:r>
            <a:r>
              <a:rPr lang="ru-RU" sz="2000" dirty="0"/>
              <a:t>  процессом.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проходит</a:t>
            </a:r>
            <a:r>
              <a:rPr lang="ru-RU" sz="2000" dirty="0"/>
              <a:t>  в  конкретном, развивающемся  педагогическом   коллективе, </a:t>
            </a:r>
            <a:r>
              <a:rPr lang="ru-RU" sz="2000" b="1" dirty="0"/>
              <a:t>сплочён­ность </a:t>
            </a:r>
            <a:r>
              <a:rPr lang="ru-RU" sz="2000" dirty="0"/>
              <a:t> которого  создаёт  особенно  благоприятные  условия  для  постановки  методической  ра­боты.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2114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Направления </a:t>
            </a:r>
            <a:br>
              <a:rPr lang="ru-RU" sz="4000" b="1" dirty="0" smtClean="0"/>
            </a:br>
            <a:r>
              <a:rPr lang="ru-RU" sz="4000" b="1" dirty="0" smtClean="0"/>
              <a:t>методической работы в школе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749245"/>
            <a:ext cx="7177136" cy="519197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методологическая  подготовка; </a:t>
            </a:r>
          </a:p>
          <a:p>
            <a:pPr lvl="0"/>
            <a:r>
              <a:rPr lang="ru-RU" dirty="0" err="1"/>
              <a:t>ч</a:t>
            </a:r>
            <a:r>
              <a:rPr lang="ru-RU" dirty="0" err="1" smtClean="0"/>
              <a:t>астно</a:t>
            </a:r>
            <a:r>
              <a:rPr lang="ru-RU" dirty="0" smtClean="0"/>
              <a:t>-методическая</a:t>
            </a:r>
            <a:r>
              <a:rPr lang="ru-RU" dirty="0"/>
              <a:t>  подготовка; </a:t>
            </a:r>
          </a:p>
          <a:p>
            <a:pPr lvl="0"/>
            <a:r>
              <a:rPr lang="ru-RU" dirty="0"/>
              <a:t>дидактическая  подготовка; </a:t>
            </a:r>
          </a:p>
          <a:p>
            <a:pPr lvl="0"/>
            <a:r>
              <a:rPr lang="ru-RU" dirty="0"/>
              <a:t>воспитательная  подготовка; </a:t>
            </a:r>
          </a:p>
          <a:p>
            <a:pPr lvl="0"/>
            <a:r>
              <a:rPr lang="ru-RU" dirty="0"/>
              <a:t>этическая  подготовка; </a:t>
            </a:r>
          </a:p>
          <a:p>
            <a:pPr lvl="0"/>
            <a:r>
              <a:rPr lang="ru-RU" dirty="0"/>
              <a:t>общекультурная  подготовка; </a:t>
            </a:r>
          </a:p>
          <a:p>
            <a:r>
              <a:rPr lang="ru-RU" dirty="0"/>
              <a:t>техническая  подготовка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985" y="4803345"/>
            <a:ext cx="1679755" cy="16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384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Содержание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методической </a:t>
            </a:r>
            <a:r>
              <a:rPr lang="ru-RU" sz="4000" b="1" dirty="0"/>
              <a:t>работы в школе 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736787"/>
            <a:ext cx="7177136" cy="519197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изучение нормативно-правовых документов органов </a:t>
            </a:r>
            <a:r>
              <a:rPr lang="ru-RU" sz="2400" dirty="0" smtClean="0"/>
              <a:t>образования; </a:t>
            </a:r>
            <a:endParaRPr lang="ru-RU" sz="2400" dirty="0"/>
          </a:p>
          <a:p>
            <a:pPr lvl="0"/>
            <a:r>
              <a:rPr lang="ru-RU" sz="2400" dirty="0"/>
              <a:t>изучение новых педагогических технологий; </a:t>
            </a:r>
          </a:p>
          <a:p>
            <a:pPr lvl="0"/>
            <a:r>
              <a:rPr lang="ru-RU" sz="2400" dirty="0" smtClean="0"/>
              <a:t>диагностика </a:t>
            </a:r>
            <a:r>
              <a:rPr lang="ru-RU" sz="2400" dirty="0"/>
              <a:t>профессиональных запросов учителей; </a:t>
            </a:r>
          </a:p>
          <a:p>
            <a:pPr lvl="0"/>
            <a:r>
              <a:rPr lang="ru-RU" sz="2400" dirty="0" smtClean="0"/>
              <a:t>подготовка </a:t>
            </a:r>
            <a:r>
              <a:rPr lang="ru-RU" sz="2400" dirty="0"/>
              <a:t>учителей к аттестации; </a:t>
            </a:r>
          </a:p>
          <a:p>
            <a:pPr lvl="0"/>
            <a:r>
              <a:rPr lang="ru-RU" sz="2400" dirty="0" smtClean="0"/>
              <a:t>курсовая переподготовка; </a:t>
            </a:r>
            <a:endParaRPr lang="ru-RU" sz="2400" dirty="0"/>
          </a:p>
          <a:p>
            <a:pPr lvl="0"/>
            <a:r>
              <a:rPr lang="ru-RU" sz="2400" dirty="0" smtClean="0"/>
              <a:t>работа </a:t>
            </a:r>
            <a:r>
              <a:rPr lang="ru-RU" sz="2400" dirty="0"/>
              <a:t>в городских и школьных творческих группах; </a:t>
            </a:r>
          </a:p>
          <a:p>
            <a:pPr lvl="0"/>
            <a:r>
              <a:rPr lang="ru-RU" sz="2400" dirty="0" smtClean="0"/>
              <a:t>подготовка </a:t>
            </a:r>
            <a:r>
              <a:rPr lang="ru-RU" sz="2400" dirty="0"/>
              <a:t>к участию в научно-практических конференциях</a:t>
            </a:r>
            <a:r>
              <a:rPr lang="ru-RU" sz="20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xmlns="" val="28242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Содержание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методической </a:t>
            </a:r>
            <a:r>
              <a:rPr lang="ru-RU" sz="4000" b="1" dirty="0"/>
              <a:t>работы в школе 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644320"/>
            <a:ext cx="7177136" cy="519197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организация </a:t>
            </a:r>
            <a:r>
              <a:rPr lang="ru-RU" sz="2400" dirty="0"/>
              <a:t>и проведение теоретических семинаров, единых методических </a:t>
            </a:r>
            <a:r>
              <a:rPr lang="ru-RU" sz="2400" dirty="0" smtClean="0"/>
              <a:t>дней; </a:t>
            </a:r>
            <a:endParaRPr lang="ru-RU" sz="2400" dirty="0"/>
          </a:p>
          <a:p>
            <a:pPr lvl="0"/>
            <a:r>
              <a:rPr lang="ru-RU" sz="2400" dirty="0"/>
              <a:t>мониторинг учебных достижений, определение ИКО(индекс качества </a:t>
            </a:r>
            <a:r>
              <a:rPr lang="ru-RU" sz="2400" dirty="0" err="1"/>
              <a:t>обученности</a:t>
            </a:r>
            <a:r>
              <a:rPr lang="ru-RU" sz="2400" dirty="0"/>
              <a:t>) ученика, класса; </a:t>
            </a:r>
          </a:p>
          <a:p>
            <a:pPr lvl="0"/>
            <a:r>
              <a:rPr lang="ru-RU" sz="2400" dirty="0"/>
              <a:t>программно- методическое обеспечение образовательного процесса; </a:t>
            </a:r>
          </a:p>
          <a:p>
            <a:pPr lvl="0"/>
            <a:r>
              <a:rPr lang="ru-RU" sz="2400" dirty="0" smtClean="0"/>
              <a:t>работа </a:t>
            </a:r>
            <a:r>
              <a:rPr lang="ru-RU" sz="2400" dirty="0"/>
              <a:t>по оснащению кабинетов </a:t>
            </a:r>
            <a:r>
              <a:rPr lang="ru-RU" sz="2400" dirty="0" smtClean="0"/>
              <a:t>методическими материалами</a:t>
            </a:r>
            <a:r>
              <a:rPr lang="ru-RU" sz="2400" dirty="0"/>
              <a:t>; </a:t>
            </a:r>
          </a:p>
          <a:p>
            <a:pPr lvl="0"/>
            <a:r>
              <a:rPr lang="ru-RU" sz="2400" dirty="0" smtClean="0"/>
              <a:t>внеклассная работа </a:t>
            </a:r>
            <a:r>
              <a:rPr lang="ru-RU" sz="2400" dirty="0"/>
              <a:t>по предметам; </a:t>
            </a:r>
          </a:p>
          <a:p>
            <a:pPr lvl="0"/>
            <a:r>
              <a:rPr lang="ru-RU" sz="2400" dirty="0"/>
              <a:t>изучение передового педагогического опыта коллег. </a:t>
            </a:r>
          </a:p>
        </p:txBody>
      </p:sp>
    </p:spTree>
    <p:extLst>
      <p:ext uri="{BB962C8B-B14F-4D97-AF65-F5344CB8AC3E}">
        <p14:creationId xmlns:p14="http://schemas.microsoft.com/office/powerpoint/2010/main" xmlns="" val="104228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/>
              <a:t>Формы методической работы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982" y="1681898"/>
            <a:ext cx="7177136" cy="519197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Общешкольная</a:t>
            </a:r>
            <a:r>
              <a:rPr lang="ru-RU" sz="2000" b="1" i="1" dirty="0"/>
              <a:t>  работа</a:t>
            </a:r>
            <a:r>
              <a:rPr lang="ru-RU" sz="2000" dirty="0"/>
              <a:t> (работа  над  единой  проблемой школы, педагогические  конференции, методические  выставки, педагогические  чтения).</a:t>
            </a:r>
          </a:p>
          <a:p>
            <a:r>
              <a:rPr lang="ru-RU" sz="2000" b="1" i="1" dirty="0" smtClean="0"/>
              <a:t>Групповая</a:t>
            </a:r>
            <a:r>
              <a:rPr lang="ru-RU" sz="2000" b="1" i="1" dirty="0"/>
              <a:t>  работа</a:t>
            </a:r>
            <a:r>
              <a:rPr lang="ru-RU" sz="2000" dirty="0"/>
              <a:t> </a:t>
            </a:r>
            <a:r>
              <a:rPr lang="ru-RU" sz="2000" dirty="0" smtClean="0"/>
              <a:t>(наставничество</a:t>
            </a:r>
            <a:r>
              <a:rPr lang="ru-RU" sz="2000" dirty="0"/>
              <a:t>, методиче­ские  объединения  учителей – предметников, творческие  группы, работающие  над актуаль­ной  для  них  проблемой).</a:t>
            </a:r>
          </a:p>
          <a:p>
            <a:r>
              <a:rPr lang="ru-RU" sz="2000" b="1" i="1" dirty="0" smtClean="0"/>
              <a:t>Индивидуальная</a:t>
            </a:r>
            <a:r>
              <a:rPr lang="ru-RU" sz="2000" b="1" i="1" dirty="0"/>
              <a:t>  работа</a:t>
            </a:r>
            <a:r>
              <a:rPr lang="ru-RU" sz="2000" b="1" dirty="0"/>
              <a:t>  (консультации, самообразование).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0463" y="4650640"/>
            <a:ext cx="3278254" cy="198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535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147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Методическая работа в школе</vt:lpstr>
      <vt:lpstr>Новая школа 21 века видеосюжет</vt:lpstr>
      <vt:lpstr>Слайд 3</vt:lpstr>
      <vt:lpstr>Цель:</vt:lpstr>
      <vt:lpstr>Специфика:</vt:lpstr>
      <vt:lpstr>Направления  методической работы в школе</vt:lpstr>
      <vt:lpstr>Содержание  методической работы в школе </vt:lpstr>
      <vt:lpstr>Содержание  методической работы в школе </vt:lpstr>
      <vt:lpstr>Формы методической работы</vt:lpstr>
      <vt:lpstr>Традиционные формы методической работы в школе</vt:lpstr>
      <vt:lpstr>Традиционные формы методической работы в школе</vt:lpstr>
      <vt:lpstr>Педсовет</vt:lpstr>
      <vt:lpstr>Функции педсовета</vt:lpstr>
      <vt:lpstr>Принципы работы педсовета</vt:lpstr>
      <vt:lpstr>Критерии результативности методической работы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Пользователь</cp:lastModifiedBy>
  <cp:revision>40</cp:revision>
  <dcterms:created xsi:type="dcterms:W3CDTF">2013-08-21T19:17:07Z</dcterms:created>
  <dcterms:modified xsi:type="dcterms:W3CDTF">2018-12-12T07:04:36Z</dcterms:modified>
</cp:coreProperties>
</file>