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66" r:id="rId4"/>
    <p:sldId id="265" r:id="rId5"/>
    <p:sldId id="264" r:id="rId6"/>
    <p:sldId id="263" r:id="rId7"/>
    <p:sldId id="267" r:id="rId8"/>
    <p:sldId id="262" r:id="rId9"/>
    <p:sldId id="273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E2944AC-0E60-426F-8FE6-0EB7DF8B3714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23AD1FA-F934-462C-9FA5-5EA256F76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996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58EA6-CA5E-470C-8399-87E62422B113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DFD8D-A531-4690-97D3-EF0727014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001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D6FF1-3D01-4134-9955-9F43AB03092F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0AFBE-1CF8-418E-934F-39C071E2E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9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D3DB5-CC96-411E-A0C5-96019C1D9355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E8607-A74A-4F41-8380-FF0159250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8905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84E8-2E78-47F5-8578-153210D80750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3D1D7-BA6F-4D4A-9994-AA604AEF5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272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190E-61D1-46D1-9531-27D2E428E1F6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2631A-2592-41F4-80FE-21784DC3B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939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F739D-991C-41BF-9192-E22634FEE518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14140-5DBD-461F-BEE4-CA38619C5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834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FAFED-355F-4EFF-8E64-71D903943FC9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47C48-7FE8-4FF0-8B46-3AC04D4B0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81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7158-1F10-434D-AF7F-D09BF95520E5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5B10-98D1-4A82-84C5-D3FD80133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1506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D6061-3D3A-462D-A997-61BB61D1782B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23341-3F3E-48CF-AB66-A246AF510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65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B47E4-22FA-4706-86AE-EA8F06D6243E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78B6F-30BC-4B9B-8A5B-0CB1002C7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989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C5BF9-AEF9-4D67-9CCC-1EABDF87766D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CD00B-5706-429A-BDEA-8301F0C99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30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5E499E-F32C-49D6-9835-090438A2B73D}" type="datetimeFigureOut">
              <a:rPr lang="ru-RU"/>
              <a:pPr>
                <a:defRPr/>
              </a:pPr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9F180D-FAC2-4F75-B8BC-26E1B5F2D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6622504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Новые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СанПиН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572068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Гигиенические требования </a:t>
            </a:r>
            <a:endParaRPr lang="ru-RU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</a:t>
            </a:r>
            <a:endParaRPr lang="ru-RU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ООП </a:t>
            </a: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НОО</a:t>
            </a:r>
            <a:endParaRPr lang="ru-RU" b="1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1580" y="620688"/>
            <a:ext cx="3528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к режиму </a:t>
            </a:r>
          </a:p>
          <a:p>
            <a:r>
              <a:rPr lang="ru-RU" sz="2200" b="1" dirty="0">
                <a:solidFill>
                  <a:srgbClr val="00823B"/>
                </a:solidFill>
              </a:rPr>
              <a:t>образовательного процесса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1580" y="1860168"/>
            <a:ext cx="34563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течение учебного дня должна может проводиться только </a:t>
            </a:r>
            <a:r>
              <a:rPr lang="ru-RU" b="1" dirty="0"/>
              <a:t>одна контрольная работа</a:t>
            </a:r>
            <a:r>
              <a:rPr lang="ru-RU" dirty="0"/>
              <a:t>. Проводить контрольные рекомендуется на 2-4 уроках</a:t>
            </a:r>
            <a:r>
              <a:rPr lang="ru-RU" sz="2000" dirty="0"/>
              <a:t>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1580" y="1728684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8064" y="6051153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74091" y="620688"/>
            <a:ext cx="331236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 класса уроки </a:t>
            </a:r>
            <a:r>
              <a:rPr lang="ru-RU" dirty="0"/>
              <a:t>проводятся только в первую смену и по </a:t>
            </a:r>
            <a:r>
              <a:rPr lang="ru-RU" b="1" dirty="0"/>
              <a:t>5-дневной</a:t>
            </a:r>
            <a:r>
              <a:rPr lang="ru-RU" dirty="0"/>
              <a:t> учебной неделе;</a:t>
            </a:r>
            <a:br>
              <a:rPr lang="ru-RU" dirty="0"/>
            </a:br>
            <a:endParaRPr lang="ru-RU" dirty="0"/>
          </a:p>
          <a:p>
            <a:r>
              <a:rPr lang="ru-RU" dirty="0" smtClean="0"/>
              <a:t>Обучение </a:t>
            </a:r>
            <a:r>
              <a:rPr lang="ru-RU" dirty="0"/>
              <a:t>имеет </a:t>
            </a:r>
            <a:r>
              <a:rPr lang="ru-RU" b="1" dirty="0"/>
              <a:t>ступенчатый режим</a:t>
            </a:r>
            <a:r>
              <a:rPr lang="ru-RU" dirty="0"/>
              <a:t> в первом полугодии (в сентябре-октябре по 3 урока в день по 35 минут каждый, в ноябре-декабре по 4 урока по 35 минут, в январе-мае по 4 урока по 45 минут каждый);</a:t>
            </a:r>
            <a:br>
              <a:rPr lang="ru-RU" dirty="0"/>
            </a:br>
            <a:r>
              <a:rPr lang="ru-RU" dirty="0"/>
              <a:t>- в середине учебного дня рекомендуется организовывать динамическую паузу не менее 40 минут;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100" name="Picture 4" descr="http://xn--80arhbbk8exa.su/img-rass/201103/ustal_uche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61" y="4106937"/>
            <a:ext cx="3197721" cy="19442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2373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1580" y="620688"/>
            <a:ext cx="3528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к режиму </a:t>
            </a:r>
          </a:p>
          <a:p>
            <a:r>
              <a:rPr lang="ru-RU" sz="2200" b="1" dirty="0">
                <a:solidFill>
                  <a:srgbClr val="00823B"/>
                </a:solidFill>
              </a:rPr>
              <a:t>образовательного процесса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1580" y="1860168"/>
            <a:ext cx="3456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Вес ежедневного комплекта учебников и письменных принадлежностей </a:t>
            </a:r>
            <a:r>
              <a:rPr lang="ru-RU" b="1" dirty="0"/>
              <a:t>не должен превышать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учащихся 1 - 2-х классов - более 1,5 кг, </a:t>
            </a:r>
            <a:endParaRPr lang="ru-RU" dirty="0" smtClean="0"/>
          </a:p>
          <a:p>
            <a:r>
              <a:rPr lang="ru-RU" dirty="0" smtClean="0"/>
              <a:t>3 </a:t>
            </a:r>
            <a:r>
              <a:rPr lang="ru-RU" dirty="0"/>
              <a:t>- 4-х классов - более 2 кг;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1580" y="1728684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99898" y="6021288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55882" y="2573355"/>
            <a:ext cx="3312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Учащихся, часто болеющих простудными заболеваниями, ангинами, ОРЗ, рекомендуется </a:t>
            </a:r>
            <a:r>
              <a:rPr lang="ru-RU" b="1" dirty="0"/>
              <a:t>рассаживать</a:t>
            </a:r>
            <a:r>
              <a:rPr lang="ru-RU" dirty="0"/>
              <a:t> подальше от наружной стены класса.</a:t>
            </a:r>
            <a:br>
              <a:rPr lang="ru-RU" dirty="0"/>
            </a:br>
            <a:r>
              <a:rPr lang="ru-RU" dirty="0"/>
              <a:t>Учащихся, сидящих на крайних рядах (1 и 3 ряды при трехрядной расстановке парт), не реже чем 2 раза за учебный год, необходимо </a:t>
            </a:r>
            <a:r>
              <a:rPr lang="ru-RU" b="1" dirty="0"/>
              <a:t>менять местами.</a:t>
            </a:r>
          </a:p>
        </p:txBody>
      </p:sp>
      <p:pic>
        <p:nvPicPr>
          <p:cNvPr id="5122" name="Picture 2" descr="http://guboxoli.files.wordpress.com/2012/10/kak-vybrat-shkolu-dlja-budushhego-pervoklassnika_1.jpeg?w=400&amp;h=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804" y="3918830"/>
            <a:ext cx="3057128" cy="229284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age.subscribe.ru/list/digest/children/im_20110504111919_148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5882" y="742950"/>
            <a:ext cx="3312368" cy="16561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4527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3384376" cy="868958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823B"/>
                </a:solidFill>
              </a:rPr>
              <a:t>Сан </a:t>
            </a:r>
            <a:r>
              <a:rPr lang="ru-RU" b="1" dirty="0" err="1" smtClean="0">
                <a:solidFill>
                  <a:srgbClr val="00823B"/>
                </a:solidFill>
              </a:rPr>
              <a:t>ПиН</a:t>
            </a:r>
            <a:endParaRPr lang="ru-RU" b="1" dirty="0" smtClean="0">
              <a:solidFill>
                <a:srgbClr val="00823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476672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Санитарно-эпидемиологические требования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677001"/>
            <a:ext cx="34563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 1 сентября 2011 года </a:t>
            </a:r>
            <a:r>
              <a:rPr lang="ru-RU" b="1" dirty="0" smtClean="0"/>
              <a:t>вступили </a:t>
            </a:r>
            <a:r>
              <a:rPr lang="ru-RU" b="1" dirty="0"/>
              <a:t>в силу новые санитарно-эпидемиологические требования к условиям и организации обучения в общеобразовательных учреждениях.</a:t>
            </a:r>
            <a:br>
              <a:rPr lang="ru-RU" b="1" dirty="0"/>
            </a:br>
            <a:endParaRPr lang="ru-RU" b="1" dirty="0" smtClean="0"/>
          </a:p>
          <a:p>
            <a:r>
              <a:rPr lang="ru-RU" b="1" dirty="0" smtClean="0"/>
              <a:t>Новые </a:t>
            </a:r>
            <a:r>
              <a:rPr lang="ru-RU" b="1" dirty="0"/>
              <a:t>санитарно-эпидемиологические требования затрагивают практически все сферы школьной жизни.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827584" y="1484784"/>
            <a:ext cx="3312368" cy="7551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8064" y="1492335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76056" y="1677001"/>
            <a:ext cx="36724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Данные санитарно-эпидемиологические правила являются </a:t>
            </a:r>
            <a:r>
              <a:rPr lang="ru-RU" b="1" dirty="0"/>
              <a:t>обязательными для исполнения всеми </a:t>
            </a:r>
            <a:r>
              <a:rPr lang="ru-RU" dirty="0"/>
              <a:t>физическими, юридическими лицами и индивидуальными предпринимателями, деятельность которых связана с проектированием, строительством, реконструкцией, эксплуатацией школ, воспитанием и обучением обучающихся. </a:t>
            </a:r>
            <a:br>
              <a:rPr lang="ru-RU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469121"/>
            <a:ext cx="37444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к размещению общеобразовательных учреждений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8575" y="2322974"/>
            <a:ext cx="33123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Здания школ должны </a:t>
            </a:r>
            <a:r>
              <a:rPr lang="ru-RU" b="1" dirty="0" smtClean="0"/>
              <a:t>находиться: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 smtClean="0"/>
              <a:t>в </a:t>
            </a:r>
            <a:r>
              <a:rPr lang="ru-RU" b="1" dirty="0"/>
              <a:t>зоне жилой </a:t>
            </a:r>
            <a:r>
              <a:rPr lang="ru-RU" b="1" dirty="0" smtClean="0"/>
              <a:t>застройки,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 smtClean="0"/>
              <a:t>за </a:t>
            </a:r>
            <a:r>
              <a:rPr lang="ru-RU" b="1" dirty="0"/>
              <a:t>пределами гаражей, автомагистралей</a:t>
            </a:r>
            <a:r>
              <a:rPr lang="ru-RU" b="1" dirty="0" smtClean="0"/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/>
              <a:t>объектов железнодорожного транспорта, метро,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/>
              <a:t>маршрутов взлета и посадки самолетов.</a:t>
            </a:r>
            <a:br>
              <a:rPr lang="ru-RU" b="1" dirty="0"/>
            </a:br>
            <a:endParaRPr lang="ru-RU" b="1" dirty="0"/>
          </a:p>
          <a:p>
            <a:r>
              <a:rPr lang="ru-RU" b="1" dirty="0"/>
              <a:t> 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858575" y="1915671"/>
            <a:ext cx="3312368" cy="7551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45968" y="5733256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01952" y="764704"/>
            <a:ext cx="331236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Через </a:t>
            </a:r>
            <a:r>
              <a:rPr lang="ru-RU" b="1" dirty="0"/>
              <a:t>территорию общеобразовательных учреждений не должны проходить магистральные инженерные городские коммуникации.</a:t>
            </a:r>
          </a:p>
          <a:p>
            <a:endParaRPr lang="ru-RU" b="1" dirty="0"/>
          </a:p>
          <a:p>
            <a:endParaRPr lang="ru-RU" sz="2000" b="1" dirty="0"/>
          </a:p>
        </p:txBody>
      </p:sp>
      <p:pic>
        <p:nvPicPr>
          <p:cNvPr id="1026" name="Picture 2" descr="http://sao.mos.ru/upload/medialibrary/805/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1273" y="3103806"/>
            <a:ext cx="3466466" cy="2305725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42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655600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823B"/>
                </a:solidFill>
              </a:rPr>
              <a:t>Требования к территории</a:t>
            </a:r>
            <a:endParaRPr lang="ru-RU" sz="2200" b="1" dirty="0">
              <a:solidFill>
                <a:srgbClr val="00823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7480" y="1604407"/>
            <a:ext cx="325503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Школьная территория должна быть </a:t>
            </a:r>
            <a:r>
              <a:rPr lang="ru-RU" b="1" dirty="0"/>
              <a:t>огорожена забором</a:t>
            </a:r>
            <a:r>
              <a:rPr lang="ru-RU" dirty="0"/>
              <a:t> и </a:t>
            </a:r>
            <a:r>
              <a:rPr lang="ru-RU" b="1" dirty="0"/>
              <a:t>озеленена на 50%</a:t>
            </a:r>
            <a:r>
              <a:rPr lang="ru-RU" dirty="0"/>
              <a:t>, за исключением районов Крайнего Севера</a:t>
            </a:r>
            <a:r>
              <a:rPr lang="ru-RU" dirty="0" smtClean="0"/>
              <a:t>.</a:t>
            </a:r>
          </a:p>
          <a:p>
            <a:endParaRPr lang="ru-RU" b="1" dirty="0"/>
          </a:p>
          <a:p>
            <a:r>
              <a:rPr lang="ru-RU" dirty="0"/>
              <a:t>На территории </a:t>
            </a:r>
            <a:r>
              <a:rPr lang="ru-RU" dirty="0" smtClean="0"/>
              <a:t>ОУ выделяют </a:t>
            </a:r>
            <a:r>
              <a:rPr lang="ru-RU" b="1" dirty="0"/>
              <a:t>зоны: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физкультурно-спортивная зона,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для </a:t>
            </a:r>
            <a:r>
              <a:rPr lang="ru-RU" dirty="0"/>
              <a:t>отдыха и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хозяйственная</a:t>
            </a:r>
            <a:r>
              <a:rPr lang="ru-RU" dirty="0"/>
              <a:t>.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r>
              <a:rPr lang="ru-RU" dirty="0" smtClean="0"/>
              <a:t>Допускается </a:t>
            </a:r>
            <a:r>
              <a:rPr lang="ru-RU" dirty="0"/>
              <a:t>также выделение учебно-опытной зоны. </a:t>
            </a:r>
            <a:br>
              <a:rPr lang="ru-RU" dirty="0"/>
            </a:br>
            <a:endParaRPr lang="ru-RU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27584" y="1425041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92080" y="6021288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92080" y="4005064"/>
            <a:ext cx="331236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территории школы </a:t>
            </a:r>
            <a:r>
              <a:rPr lang="ru-RU" b="1" dirty="0"/>
              <a:t>не допускается расположение сооружений и построек, функционально не связанных </a:t>
            </a:r>
            <a:r>
              <a:rPr lang="ru-RU" b="1" dirty="0" smtClean="0"/>
              <a:t>с ОУ.</a:t>
            </a:r>
            <a:endParaRPr lang="ru-RU" sz="2000" b="1" dirty="0"/>
          </a:p>
        </p:txBody>
      </p:sp>
      <p:pic>
        <p:nvPicPr>
          <p:cNvPr id="2050" name="Picture 2" descr="http://school-638.narod.ru/photo/sport-dvor/sport-dvo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4449" y="858667"/>
            <a:ext cx="3407701" cy="2555776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25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7845" y="635784"/>
            <a:ext cx="3627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</a:t>
            </a:r>
            <a:endParaRPr lang="ru-RU" sz="2200" b="1" dirty="0" smtClean="0">
              <a:solidFill>
                <a:srgbClr val="00823B"/>
              </a:solidFill>
            </a:endParaRPr>
          </a:p>
          <a:p>
            <a:r>
              <a:rPr lang="ru-RU" sz="2200" b="1" dirty="0" smtClean="0">
                <a:solidFill>
                  <a:srgbClr val="00823B"/>
                </a:solidFill>
              </a:rPr>
              <a:t>к </a:t>
            </a:r>
            <a:r>
              <a:rPr lang="ru-RU" sz="2200" b="1" dirty="0">
                <a:solidFill>
                  <a:srgbClr val="00823B"/>
                </a:solidFill>
              </a:rPr>
              <a:t>зданию школы</a:t>
            </a:r>
          </a:p>
          <a:p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845" y="1538203"/>
            <a:ext cx="345638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Высота </a:t>
            </a:r>
            <a:r>
              <a:rPr lang="ru-RU" dirty="0"/>
              <a:t>учебных помещений должна быть не менее 3,6 метров. </a:t>
            </a:r>
            <a:endParaRPr lang="ru-RU" dirty="0" smtClean="0"/>
          </a:p>
          <a:p>
            <a:r>
              <a:rPr lang="ru-RU" b="1" dirty="0" smtClean="0"/>
              <a:t>Площадь </a:t>
            </a:r>
            <a:r>
              <a:rPr lang="ru-RU" b="1" dirty="0"/>
              <a:t>классов </a:t>
            </a:r>
            <a:r>
              <a:rPr lang="ru-RU" dirty="0" smtClean="0"/>
              <a:t>должна </a:t>
            </a:r>
            <a:r>
              <a:rPr lang="ru-RU" dirty="0"/>
              <a:t>составлять не менее 2,5 </a:t>
            </a:r>
            <a:r>
              <a:rPr lang="ru-RU" dirty="0" err="1"/>
              <a:t>кв.м</a:t>
            </a:r>
            <a:r>
              <a:rPr lang="ru-RU" dirty="0"/>
              <a:t> на 1 ученика при фронтальных формах занятий и 3,5 </a:t>
            </a:r>
            <a:r>
              <a:rPr lang="ru-RU" dirty="0" err="1"/>
              <a:t>кв.м</a:t>
            </a:r>
            <a:r>
              <a:rPr lang="ru-RU" dirty="0"/>
              <a:t> при групповых и индивидуальных формах работы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Начальные </a:t>
            </a:r>
            <a:r>
              <a:rPr lang="ru-RU" b="1" dirty="0"/>
              <a:t>классы </a:t>
            </a:r>
            <a:r>
              <a:rPr lang="ru-RU" dirty="0"/>
              <a:t>должны быть выделены в отдельный учебный блок, имеющий выход на территорию школы.</a:t>
            </a:r>
          </a:p>
          <a:p>
            <a:endParaRPr lang="ru-RU" sz="20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27584" y="1412776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436096" y="6093296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12750" y="608333"/>
            <a:ext cx="331236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 каждым классом начальной школы должно быть закреплено учебное помещение, в котором проводятся все уроки, кроме физкультуры. Для учащихся 1-х классов, посещающих продленку, должны </a:t>
            </a:r>
            <a:r>
              <a:rPr lang="ru-RU" dirty="0" smtClean="0"/>
              <a:t>быть </a:t>
            </a:r>
            <a:r>
              <a:rPr lang="ru-RU" b="1" dirty="0" smtClean="0"/>
              <a:t>предусмотрены </a:t>
            </a:r>
            <a:r>
              <a:rPr lang="ru-RU" b="1" dirty="0"/>
              <a:t>спальные комнаты</a:t>
            </a:r>
            <a:r>
              <a:rPr lang="ru-RU" dirty="0"/>
              <a:t> площадью не менее 4кв.м на одного человека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/>
              <a:t>Учащиеся 1-х классов </a:t>
            </a:r>
            <a:r>
              <a:rPr lang="ru-RU" dirty="0"/>
              <a:t>должны обучаться в помещениях, не выше второго этажа, 2-4 классов — не выше третьего.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32886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3578" y="1713251"/>
            <a:ext cx="35463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 первом этаже </a:t>
            </a:r>
            <a:r>
              <a:rPr lang="ru-RU" dirty="0"/>
              <a:t>школы должны также размещаться раздевалка, спортивный зал, медкабинет. Высота спортзала должна быть не менее 6 метров. </a:t>
            </a:r>
            <a:endParaRPr lang="ru-RU" dirty="0" smtClean="0"/>
          </a:p>
          <a:p>
            <a:endParaRPr lang="ru-RU" sz="800" dirty="0"/>
          </a:p>
          <a:p>
            <a:r>
              <a:rPr lang="ru-RU" dirty="0" smtClean="0"/>
              <a:t>При </a:t>
            </a:r>
            <a:r>
              <a:rPr lang="ru-RU" dirty="0"/>
              <a:t>спортивных залах рекомендуется установить раздевалки, отдельные для мальчиков и девочек туалеты и душевые кабины</a:t>
            </a:r>
            <a:r>
              <a:rPr lang="ru-RU" dirty="0" smtClean="0"/>
              <a:t>.</a:t>
            </a:r>
          </a:p>
          <a:p>
            <a:endParaRPr lang="ru-RU" sz="800" dirty="0"/>
          </a:p>
          <a:p>
            <a:r>
              <a:rPr lang="ru-RU" dirty="0"/>
              <a:t>Каждый этаж здания школы должен быть оборудован туалетами для мальчиков и </a:t>
            </a:r>
            <a:r>
              <a:rPr lang="ru-RU" dirty="0" smtClean="0"/>
              <a:t>девочек.</a:t>
            </a:r>
            <a:endParaRPr lang="ru-RU" dirty="0"/>
          </a:p>
          <a:p>
            <a:endParaRPr lang="ru-RU" sz="20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27584" y="1412776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92080" y="5949280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48064" y="3284984"/>
            <a:ext cx="34563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ля </a:t>
            </a:r>
            <a:r>
              <a:rPr lang="ru-RU" dirty="0"/>
              <a:t>учащихся 5-11 классов </a:t>
            </a:r>
            <a:r>
              <a:rPr lang="ru-RU" dirty="0" smtClean="0"/>
              <a:t>должны быть 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b="1" dirty="0" smtClean="0"/>
              <a:t>предусмотрены </a:t>
            </a:r>
            <a:r>
              <a:rPr lang="ru-RU" b="1" dirty="0"/>
              <a:t>комнаты личной гигиены</a:t>
            </a:r>
            <a:r>
              <a:rPr lang="ru-RU" dirty="0"/>
              <a:t> площадью не менее 3 </a:t>
            </a:r>
            <a:r>
              <a:rPr lang="ru-RU" dirty="0" err="1" smtClean="0"/>
              <a:t>кв.м</a:t>
            </a:r>
            <a:r>
              <a:rPr lang="ru-RU" dirty="0"/>
              <a:t>.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Количество </a:t>
            </a:r>
            <a:r>
              <a:rPr lang="ru-RU" dirty="0"/>
              <a:t>таких комнат берется из расчета 1 кабина на 70 человек.</a:t>
            </a:r>
          </a:p>
          <a:p>
            <a:endParaRPr lang="ru-RU" sz="2000" b="1" dirty="0"/>
          </a:p>
        </p:txBody>
      </p:sp>
      <p:pic>
        <p:nvPicPr>
          <p:cNvPr id="3074" name="Picture 2" descr="https://encrypted-tbn2.gstatic.com/images?q=tbn:ANd9GcQKsskGPpIQOJeNsi5hUq2IW1siM3RpSKcFLh7T3swkVBh9DL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7950" y="660742"/>
            <a:ext cx="3311228" cy="2480226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71646" y="535215"/>
            <a:ext cx="36278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</a:t>
            </a:r>
            <a:endParaRPr lang="ru-RU" sz="2200" b="1" dirty="0" smtClean="0">
              <a:solidFill>
                <a:srgbClr val="00823B"/>
              </a:solidFill>
            </a:endParaRPr>
          </a:p>
          <a:p>
            <a:r>
              <a:rPr lang="ru-RU" sz="2200" b="1" dirty="0" smtClean="0">
                <a:solidFill>
                  <a:srgbClr val="00823B"/>
                </a:solidFill>
              </a:rPr>
              <a:t>к </a:t>
            </a:r>
            <a:r>
              <a:rPr lang="ru-RU" sz="2200" b="1" dirty="0">
                <a:solidFill>
                  <a:srgbClr val="00823B"/>
                </a:solidFill>
              </a:rPr>
              <a:t>зданию школы</a:t>
            </a:r>
          </a:p>
          <a:p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9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06821" y="1744641"/>
            <a:ext cx="35463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Учащиеся начальной школы должны заниматься за партами, имеющими </a:t>
            </a:r>
            <a:r>
              <a:rPr lang="ru-RU" b="1" dirty="0"/>
              <a:t>специальный регулятор наклона рабочей поверхности</a:t>
            </a:r>
            <a:r>
              <a:rPr lang="ru-RU" dirty="0"/>
              <a:t>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27584" y="1668760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92080" y="5949280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04048" y="3212976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Меловые </a:t>
            </a:r>
            <a:r>
              <a:rPr lang="ru-RU" b="1" dirty="0"/>
              <a:t>классные доски </a:t>
            </a:r>
            <a:r>
              <a:rPr lang="ru-RU" dirty="0" smtClean="0"/>
              <a:t>должны </a:t>
            </a:r>
            <a:r>
              <a:rPr lang="ru-RU" dirty="0"/>
              <a:t>хорошо очищаться влажной губкой, иметь темно-зеленый цвет и антибактериальное покрытие. В школах могут использоваться также маркерные доски и интерактивные.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584" y="560764"/>
            <a:ext cx="3627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</a:t>
            </a:r>
            <a:endParaRPr lang="ru-RU" sz="2200" b="1" dirty="0" smtClean="0">
              <a:solidFill>
                <a:srgbClr val="00823B"/>
              </a:solidFill>
            </a:endParaRPr>
          </a:p>
          <a:p>
            <a:r>
              <a:rPr lang="ru-RU" sz="2200" b="1" dirty="0" smtClean="0">
                <a:solidFill>
                  <a:srgbClr val="00823B"/>
                </a:solidFill>
              </a:rPr>
              <a:t>к </a:t>
            </a:r>
            <a:r>
              <a:rPr lang="ru-RU" sz="2200" b="1" dirty="0">
                <a:solidFill>
                  <a:srgbClr val="00823B"/>
                </a:solidFill>
              </a:rPr>
              <a:t>оборудованию </a:t>
            </a:r>
            <a:r>
              <a:rPr lang="ru-RU" sz="2200" b="1" dirty="0" smtClean="0">
                <a:solidFill>
                  <a:srgbClr val="00823B"/>
                </a:solidFill>
              </a:rPr>
              <a:t>помещений ОУ</a:t>
            </a:r>
            <a:endParaRPr lang="ru-RU" sz="2200" b="1" dirty="0">
              <a:solidFill>
                <a:srgbClr val="00823B"/>
              </a:solidFill>
            </a:endParaRPr>
          </a:p>
        </p:txBody>
      </p:sp>
      <p:pic>
        <p:nvPicPr>
          <p:cNvPr id="4098" name="Picture 2" descr="http://partavrn.ru/wp-content/gallery/fotogalereya/3333-550x5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55" r="6136" b="21103"/>
          <a:stretch/>
        </p:blipFill>
        <p:spPr bwMode="auto">
          <a:xfrm>
            <a:off x="932043" y="3565075"/>
            <a:ext cx="3063893" cy="2384205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.allday2.com/cf/8a/da/1376340348_school-boards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1696" y="767937"/>
            <a:ext cx="3221088" cy="241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78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1580" y="620688"/>
            <a:ext cx="3528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к воздушно-тепловому режиму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1580" y="1860168"/>
            <a:ext cx="34563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Температура воздуха </a:t>
            </a:r>
            <a:r>
              <a:rPr lang="ru-RU" dirty="0"/>
              <a:t>в учебных помещениях, вестибюле, раздевалке, библиотеке, столовой, рекреационных должна составлять </a:t>
            </a:r>
            <a:r>
              <a:rPr lang="ru-RU" b="1" dirty="0"/>
              <a:t>18-24С°</a:t>
            </a:r>
            <a:r>
              <a:rPr lang="ru-RU" dirty="0"/>
              <a:t>, 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в </a:t>
            </a:r>
            <a:r>
              <a:rPr lang="ru-RU" dirty="0"/>
              <a:t>спортивном зале и мастерских </a:t>
            </a:r>
            <a:r>
              <a:rPr lang="ru-RU" b="1" dirty="0"/>
              <a:t>17-20Сº, </a:t>
            </a:r>
            <a:r>
              <a:rPr lang="ru-RU" dirty="0"/>
              <a:t>в 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спальне</a:t>
            </a:r>
            <a:r>
              <a:rPr lang="ru-RU" dirty="0"/>
              <a:t>, игровых комнатах </a:t>
            </a:r>
            <a:r>
              <a:rPr lang="ru-RU" b="1" dirty="0"/>
              <a:t>20-24Сº</a:t>
            </a:r>
            <a:r>
              <a:rPr lang="ru-RU" dirty="0"/>
              <a:t>, в душевых </a:t>
            </a:r>
            <a:r>
              <a:rPr lang="ru-RU" b="1" dirty="0"/>
              <a:t>25Сº,</a:t>
            </a:r>
            <a:r>
              <a:rPr lang="ru-RU" dirty="0"/>
              <a:t> 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медкабинетах </a:t>
            </a:r>
            <a:r>
              <a:rPr lang="ru-RU" b="1" dirty="0"/>
              <a:t>20-22Сº.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1580" y="1728684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9168" y="6021288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finnez.com/wp-content/uploads/2013/04/sovremennaya-shkol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37" r="-222"/>
          <a:stretch/>
        </p:blipFill>
        <p:spPr bwMode="auto">
          <a:xfrm>
            <a:off x="5149168" y="3068960"/>
            <a:ext cx="3319090" cy="256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fizika.ru/pic_interes_stati/kak_izobreli_termometr/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5928" y="2342642"/>
            <a:ext cx="636145" cy="52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68205" y="851521"/>
            <a:ext cx="3168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помещениях школы относительная </a:t>
            </a:r>
            <a:r>
              <a:rPr lang="ru-RU" b="1" dirty="0"/>
              <a:t>влажность воздуха</a:t>
            </a:r>
            <a:r>
              <a:rPr lang="ru-RU" dirty="0"/>
              <a:t> должна соблюдаться в пределах </a:t>
            </a:r>
            <a:r>
              <a:rPr lang="ru-RU" b="1" dirty="0"/>
              <a:t>40—60%.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155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1580" y="620688"/>
            <a:ext cx="3528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823B"/>
                </a:solidFill>
              </a:rPr>
              <a:t>Требования к </a:t>
            </a:r>
            <a:r>
              <a:rPr lang="ru-RU" sz="2200" b="1" dirty="0" smtClean="0">
                <a:solidFill>
                  <a:srgbClr val="00823B"/>
                </a:solidFill>
              </a:rPr>
              <a:t>режиму </a:t>
            </a:r>
          </a:p>
          <a:p>
            <a:r>
              <a:rPr lang="ru-RU" sz="2200" b="1" dirty="0">
                <a:solidFill>
                  <a:srgbClr val="00823B"/>
                </a:solidFill>
              </a:rPr>
              <a:t>о</a:t>
            </a:r>
            <a:r>
              <a:rPr lang="ru-RU" sz="2200" b="1" dirty="0" smtClean="0">
                <a:solidFill>
                  <a:srgbClr val="00823B"/>
                </a:solidFill>
              </a:rPr>
              <a:t>бразовательного процесса</a:t>
            </a:r>
            <a:endParaRPr lang="ru-RU" sz="2200" b="1" dirty="0">
              <a:solidFill>
                <a:srgbClr val="00823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1580" y="1860168"/>
            <a:ext cx="3456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Наиболее оптимальный </a:t>
            </a:r>
            <a:r>
              <a:rPr lang="ru-RU" b="1" dirty="0"/>
              <a:t>возраст</a:t>
            </a:r>
            <a:r>
              <a:rPr lang="ru-RU" dirty="0"/>
              <a:t> для начала школьного обучения — 7 лет. В школу могут приниматься и дети, которым к 1 сентября исполнилось не менее 6 лет и 6 месяцев.</a:t>
            </a:r>
            <a:br>
              <a:rPr lang="ru-RU" dirty="0"/>
            </a:b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классах должно быть </a:t>
            </a:r>
            <a:r>
              <a:rPr lang="ru-RU" b="1" dirty="0"/>
              <a:t>не более 25 человек</a:t>
            </a:r>
            <a:r>
              <a:rPr lang="ru-RU" dirty="0"/>
              <a:t>. В классах компенсирующего обучения — не более 20 учеников.</a:t>
            </a:r>
            <a:br>
              <a:rPr lang="ru-RU" dirty="0"/>
            </a:br>
            <a:endParaRPr lang="ru-RU" dirty="0" smtClean="0"/>
          </a:p>
          <a:p>
            <a:r>
              <a:rPr lang="ru-RU" dirty="0" smtClean="0"/>
              <a:t>Учебные </a:t>
            </a:r>
            <a:r>
              <a:rPr lang="ru-RU" dirty="0"/>
              <a:t>занятия должны начинаться не ранее 8 часов утра. </a:t>
            </a:r>
            <a:endParaRPr lang="ru-RU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1580" y="1728684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292080" y="6021288"/>
            <a:ext cx="3168352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C00000"/>
                </a:gs>
                <a:gs pos="100000">
                  <a:schemeClr val="bg1">
                    <a:lumMod val="19000"/>
                    <a:lumOff val="81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48064" y="620688"/>
            <a:ext cx="33123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Не допускается </a:t>
            </a:r>
            <a:r>
              <a:rPr lang="ru-RU" dirty="0"/>
              <a:t>проведение нулевых уроков.</a:t>
            </a:r>
            <a:br>
              <a:rPr lang="ru-RU" dirty="0"/>
            </a:br>
            <a:endParaRPr lang="ru-RU" dirty="0" smtClean="0"/>
          </a:p>
          <a:p>
            <a:r>
              <a:rPr lang="ru-RU" dirty="0"/>
              <a:t>Недельная нагрузка на учеников должна быть распределена </a:t>
            </a:r>
            <a:r>
              <a:rPr lang="ru-RU" dirty="0" smtClean="0"/>
              <a:t>равномерно.</a:t>
            </a:r>
          </a:p>
          <a:p>
            <a:r>
              <a:rPr lang="ru-RU" dirty="0"/>
              <a:t>должны иметь </a:t>
            </a:r>
            <a:r>
              <a:rPr lang="ru-RU" b="1" dirty="0"/>
              <a:t>облегченный день в четверг или пятницу</a:t>
            </a:r>
            <a:r>
              <a:rPr lang="ru-RU" dirty="0"/>
              <a:t>.</a:t>
            </a:r>
            <a:br>
              <a:rPr lang="ru-RU" dirty="0"/>
            </a:br>
            <a:endParaRPr lang="ru-RU" dirty="0" smtClean="0"/>
          </a:p>
          <a:p>
            <a:endParaRPr lang="ru-RU" b="1" dirty="0"/>
          </a:p>
        </p:txBody>
      </p:sp>
      <p:pic>
        <p:nvPicPr>
          <p:cNvPr id="3074" name="Picture 2" descr="http://www.uaua.info/pictures_ckfinder/images/adaptaciya%20pervoklassni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66"/>
          <a:stretch/>
        </p:blipFill>
        <p:spPr bwMode="auto">
          <a:xfrm>
            <a:off x="5239753" y="3429000"/>
            <a:ext cx="3102873" cy="231652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0725131"/>
      </p:ext>
    </p:extLst>
  </p:cSld>
  <p:clrMapOvr>
    <a:masterClrMapping/>
  </p:clrMapOvr>
</p:sld>
</file>

<file path=ppt/theme/theme1.xml><?xml version="1.0" encoding="utf-8"?>
<a:theme xmlns:a="http://schemas.openxmlformats.org/drawingml/2006/main" name="Блокно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Блокнот</Template>
  <TotalTime>128</TotalTime>
  <Words>480</Words>
  <Application>Microsoft Office PowerPoint</Application>
  <PresentationFormat>Экран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Блокнот</vt:lpstr>
      <vt:lpstr>Новые  требования СанПиН</vt:lpstr>
      <vt:lpstr>Сан ПиН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VD</dc:creator>
  <cp:lastModifiedBy>Пользователь</cp:lastModifiedBy>
  <cp:revision>16</cp:revision>
  <dcterms:created xsi:type="dcterms:W3CDTF">2014-10-26T12:04:05Z</dcterms:created>
  <dcterms:modified xsi:type="dcterms:W3CDTF">2019-05-28T07:27:22Z</dcterms:modified>
</cp:coreProperties>
</file>