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0" r:id="rId6"/>
    <p:sldId id="262" r:id="rId7"/>
    <p:sldId id="263" r:id="rId8"/>
    <p:sldId id="267" r:id="rId9"/>
    <p:sldId id="266" r:id="rId10"/>
    <p:sldId id="265" r:id="rId11"/>
    <p:sldId id="264" r:id="rId12"/>
    <p:sldId id="268" r:id="rId13"/>
    <p:sldId id="270" r:id="rId14"/>
    <p:sldId id="271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68B1C"/>
    <a:srgbClr val="FFE89F"/>
    <a:srgbClr val="FF9E1D"/>
    <a:srgbClr val="D09622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984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5" y="4650640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005" y="5566870"/>
            <a:ext cx="6400800" cy="83545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277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544" y="374900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545" y="1544098"/>
            <a:ext cx="7016195" cy="4275740"/>
          </a:xfrm>
        </p:spPr>
        <p:txBody>
          <a:bodyPr/>
          <a:lstStyle>
            <a:lvl1pPr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1706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34102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97088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34102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97088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../video/1%20FGOS.mp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1. Методическая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школе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000" b="1" dirty="0" smtClean="0"/>
              <a:t>Традиционные формы методической работы в школе</a:t>
            </a:r>
            <a:endParaRPr lang="en-US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09" y="1443835"/>
            <a:ext cx="7177136" cy="5191970"/>
          </a:xfrm>
        </p:spPr>
        <p:txBody>
          <a:bodyPr>
            <a:noAutofit/>
          </a:bodyPr>
          <a:lstStyle/>
          <a:p>
            <a:pPr lvl="0"/>
            <a:r>
              <a:rPr lang="ru-RU" sz="2400" dirty="0"/>
              <a:t>Тематические  педагогические  советы. </a:t>
            </a:r>
            <a:endParaRPr lang="ru-RU" sz="2400" dirty="0" smtClean="0"/>
          </a:p>
          <a:p>
            <a:pPr marL="800100" lvl="2" indent="0">
              <a:buNone/>
            </a:pPr>
            <a:r>
              <a:rPr lang="ru-RU" sz="1600" dirty="0" smtClean="0"/>
              <a:t>В</a:t>
            </a:r>
            <a:r>
              <a:rPr lang="ru-RU" sz="1600" dirty="0"/>
              <a:t>  год  проводится   3  таких  педсовета – 2 по  учебной  и  методической  тематике  и  1 – по  воспитательной. </a:t>
            </a:r>
          </a:p>
          <a:p>
            <a:pPr lvl="0"/>
            <a:r>
              <a:rPr lang="ru-RU" sz="2400" dirty="0"/>
              <a:t> </a:t>
            </a:r>
            <a:r>
              <a:rPr lang="ru-RU" sz="2400" dirty="0" smtClean="0"/>
              <a:t>Методический</a:t>
            </a:r>
            <a:r>
              <a:rPr lang="ru-RU" sz="2400" dirty="0"/>
              <a:t>  совет. </a:t>
            </a:r>
          </a:p>
          <a:p>
            <a:pPr lvl="0"/>
            <a:r>
              <a:rPr lang="ru-RU" sz="2000" dirty="0"/>
              <a:t> </a:t>
            </a:r>
            <a:r>
              <a:rPr lang="ru-RU" sz="2400" dirty="0" smtClean="0"/>
              <a:t>Методические  объединения  учителей – предметников</a:t>
            </a:r>
            <a:endParaRPr lang="ru-RU" sz="2400" dirty="0"/>
          </a:p>
          <a:p>
            <a:pPr marL="800100" lvl="2" indent="0">
              <a:buNone/>
            </a:pPr>
            <a:r>
              <a:rPr lang="ru-RU" sz="1600" dirty="0"/>
              <a:t>(периодичность  проведения  заседаний  1  раз  в  четверть  и   работа  между  заседаниями  при  посещении  и  анализе  уроков и внеклассных  мероприятий). </a:t>
            </a:r>
            <a:endParaRPr lang="ru-RU" sz="2400" dirty="0" smtClean="0"/>
          </a:p>
          <a:p>
            <a:pPr lvl="0"/>
            <a:r>
              <a:rPr lang="ru-RU" sz="2400" dirty="0"/>
              <a:t>Педагогический  консилиум.</a:t>
            </a:r>
          </a:p>
          <a:p>
            <a:pPr lvl="0">
              <a:spcBef>
                <a:spcPts val="600"/>
              </a:spcBef>
            </a:pPr>
            <a:r>
              <a:rPr lang="ru-RU" sz="2400" dirty="0" err="1" smtClean="0"/>
              <a:t>Взаимопосещение</a:t>
            </a:r>
            <a:r>
              <a:rPr lang="ru-RU" sz="2400" dirty="0"/>
              <a:t>  и  </a:t>
            </a:r>
            <a:endParaRPr lang="ru-RU" sz="2400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/>
              <a:t> </a:t>
            </a:r>
            <a:r>
              <a:rPr lang="ru-RU" sz="2400" dirty="0" smtClean="0"/>
              <a:t>    анализ</a:t>
            </a:r>
            <a:r>
              <a:rPr lang="ru-RU" sz="2400" dirty="0"/>
              <a:t>  уроков. </a:t>
            </a:r>
          </a:p>
          <a:p>
            <a:pPr lvl="0">
              <a:spcBef>
                <a:spcPts val="600"/>
              </a:spcBef>
            </a:pPr>
            <a:r>
              <a:rPr lang="ru-RU" sz="2400" dirty="0" smtClean="0"/>
              <a:t>Работа</a:t>
            </a:r>
            <a:r>
              <a:rPr lang="ru-RU" sz="2400" dirty="0"/>
              <a:t>  над  темами  </a:t>
            </a:r>
            <a:endParaRPr lang="ru-RU" sz="2400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/>
              <a:t> </a:t>
            </a:r>
            <a:r>
              <a:rPr lang="ru-RU" sz="2400" dirty="0" smtClean="0"/>
              <a:t>    по</a:t>
            </a:r>
            <a:r>
              <a:rPr lang="ru-RU" sz="2400" dirty="0"/>
              <a:t>  самообразованию.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1090" y="4345230"/>
            <a:ext cx="2748690" cy="1832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04285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/>
              <a:t>Традиционные формы методической работы в школе</a:t>
            </a:r>
            <a:endParaRPr lang="en-US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10" y="1644320"/>
            <a:ext cx="7177136" cy="5191970"/>
          </a:xfrm>
        </p:spPr>
        <p:txBody>
          <a:bodyPr>
            <a:noAutofit/>
          </a:bodyPr>
          <a:lstStyle/>
          <a:p>
            <a:pPr lvl="0"/>
            <a:r>
              <a:rPr lang="ru-RU" sz="2400" dirty="0"/>
              <a:t>Предметные  недели </a:t>
            </a:r>
            <a:endParaRPr lang="ru-RU" sz="2400" dirty="0" smtClean="0"/>
          </a:p>
          <a:p>
            <a:pPr marL="800100" lvl="2" indent="0">
              <a:buNone/>
            </a:pPr>
            <a:r>
              <a:rPr lang="ru-RU" sz="1600" dirty="0" smtClean="0"/>
              <a:t>(</a:t>
            </a:r>
            <a:r>
              <a:rPr lang="ru-RU" sz="1600" dirty="0"/>
              <a:t>математики  и  физики, русского  языка  и  литературы, началь­ных  классов, физической  культуры, биологии и химии ). </a:t>
            </a:r>
          </a:p>
          <a:p>
            <a:pPr lvl="0"/>
            <a:r>
              <a:rPr lang="ru-RU" sz="2400" dirty="0" smtClean="0"/>
              <a:t>Индивидуальные</a:t>
            </a:r>
            <a:r>
              <a:rPr lang="ru-RU" sz="2400" dirty="0"/>
              <a:t>  беседы. </a:t>
            </a:r>
          </a:p>
          <a:p>
            <a:r>
              <a:rPr lang="ru-RU" sz="2400" dirty="0" smtClean="0"/>
              <a:t>Методические</a:t>
            </a:r>
            <a:r>
              <a:rPr lang="ru-RU" sz="2400" dirty="0"/>
              <a:t>  оперативки </a:t>
            </a:r>
            <a:endParaRPr lang="ru-RU" sz="2400" dirty="0" smtClean="0"/>
          </a:p>
          <a:p>
            <a:pPr marL="800100" lvl="2" indent="0">
              <a:buNone/>
            </a:pPr>
            <a:r>
              <a:rPr lang="ru-RU" sz="1600" dirty="0" smtClean="0"/>
              <a:t>(</a:t>
            </a:r>
            <a:r>
              <a:rPr lang="ru-RU" sz="1600" dirty="0"/>
              <a:t>по  новинкам  периодических  изданий, по веде­нию  документации, по выездам  на  семинары  в  другие  школы  района, по  рекомендациям   УО). </a:t>
            </a:r>
          </a:p>
          <a:p>
            <a:pPr lvl="0"/>
            <a:r>
              <a:rPr lang="ru-RU" sz="2400" dirty="0" smtClean="0"/>
              <a:t>Курсовая</a:t>
            </a:r>
            <a:r>
              <a:rPr lang="ru-RU" sz="2400" dirty="0"/>
              <a:t>   подготовка  педагогических  кадров. </a:t>
            </a:r>
          </a:p>
          <a:p>
            <a:pPr lvl="0"/>
            <a:r>
              <a:rPr lang="ru-RU" sz="2400" dirty="0" smtClean="0"/>
              <a:t>Аттестация</a:t>
            </a:r>
            <a:r>
              <a:rPr lang="ru-RU" sz="2400" dirty="0"/>
              <a:t>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4707" y="4956050"/>
            <a:ext cx="2345623" cy="1568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60699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b="1" dirty="0" smtClean="0"/>
              <a:t>Педсовет</a:t>
            </a:r>
            <a:endParaRPr lang="en-US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09" y="1443835"/>
            <a:ext cx="7177136" cy="519197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dirty="0"/>
              <a:t>Педагогический  совет  является  постоянно  </a:t>
            </a:r>
            <a:r>
              <a:rPr lang="ru-RU" sz="2400" dirty="0" smtClean="0"/>
              <a:t>          действующим</a:t>
            </a:r>
            <a:r>
              <a:rPr lang="ru-RU" sz="2400" dirty="0"/>
              <a:t>  коллегиальным  органом  </a:t>
            </a:r>
            <a:r>
              <a:rPr lang="ru-RU" sz="2400" dirty="0" smtClean="0"/>
              <a:t>само-управления</a:t>
            </a:r>
            <a:r>
              <a:rPr lang="ru-RU" sz="2400" dirty="0"/>
              <a:t>  педагогических  работников  школы. </a:t>
            </a:r>
            <a:endParaRPr lang="ru-RU" sz="2400" dirty="0" smtClean="0"/>
          </a:p>
          <a:p>
            <a:pPr marL="0" indent="0">
              <a:spcBef>
                <a:spcPts val="0"/>
              </a:spcBef>
            </a:pPr>
            <a:endParaRPr lang="ru-RU" sz="2400" dirty="0"/>
          </a:p>
          <a:p>
            <a:pPr>
              <a:spcBef>
                <a:spcPts val="0"/>
              </a:spcBef>
            </a:pPr>
            <a:r>
              <a:rPr lang="ru-RU" sz="2400" dirty="0" smtClean="0"/>
              <a:t>Он </a:t>
            </a:r>
            <a:r>
              <a:rPr lang="ru-RU" sz="2400" dirty="0"/>
              <a:t>был  и  остаётся </a:t>
            </a:r>
            <a:r>
              <a:rPr lang="ru-RU" sz="2400" b="1" dirty="0" smtClean="0"/>
              <a:t>основной формой</a:t>
            </a:r>
            <a:r>
              <a:rPr lang="ru-RU" sz="2400" dirty="0"/>
              <a:t>  проведения  методической  работы  </a:t>
            </a:r>
            <a:r>
              <a:rPr lang="ru-RU" sz="2400" dirty="0" smtClean="0"/>
              <a:t>         в</a:t>
            </a:r>
            <a:r>
              <a:rPr lang="ru-RU" sz="2400" dirty="0"/>
              <a:t>  школе, </a:t>
            </a:r>
            <a:r>
              <a:rPr lang="ru-RU" sz="2400" dirty="0" smtClean="0"/>
              <a:t>корректируются</a:t>
            </a:r>
            <a:r>
              <a:rPr lang="ru-RU" sz="2400" dirty="0"/>
              <a:t>  только  формы  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 </a:t>
            </a:r>
            <a:r>
              <a:rPr lang="ru-RU" sz="2400" dirty="0" smtClean="0"/>
              <a:t>    его</a:t>
            </a:r>
            <a:r>
              <a:rPr lang="ru-RU" sz="2400" dirty="0"/>
              <a:t>  </a:t>
            </a:r>
            <a:r>
              <a:rPr lang="ru-RU" sz="2400" dirty="0" smtClean="0"/>
              <a:t>проведения.</a:t>
            </a:r>
          </a:p>
          <a:p>
            <a:pPr>
              <a:spcBef>
                <a:spcPts val="0"/>
              </a:spcBef>
            </a:pPr>
            <a:endParaRPr lang="ru-RU" sz="2400" dirty="0"/>
          </a:p>
          <a:p>
            <a:pPr marL="0">
              <a:spcBef>
                <a:spcPts val="0"/>
              </a:spcBef>
            </a:pPr>
            <a:r>
              <a:rPr lang="ru-RU" sz="2400" dirty="0" smtClean="0"/>
              <a:t>Распространение</a:t>
            </a:r>
            <a:r>
              <a:rPr lang="ru-RU" sz="2400" dirty="0"/>
              <a:t>  получили  такие  формы  как  </a:t>
            </a:r>
            <a:r>
              <a:rPr lang="ru-RU" sz="2400" dirty="0" smtClean="0"/>
              <a:t>          конференция</a:t>
            </a:r>
            <a:r>
              <a:rPr lang="ru-RU" sz="2400" dirty="0"/>
              <a:t>, малый  педсовет 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 </a:t>
            </a:r>
            <a:r>
              <a:rPr lang="ru-RU" sz="2400" dirty="0" smtClean="0"/>
              <a:t>   (</a:t>
            </a:r>
            <a:r>
              <a:rPr lang="ru-RU" sz="2400" dirty="0"/>
              <a:t>по  </a:t>
            </a:r>
            <a:r>
              <a:rPr lang="ru-RU" sz="2400" dirty="0" smtClean="0"/>
              <a:t>отдельным</a:t>
            </a:r>
            <a:r>
              <a:rPr lang="ru-RU" sz="2400" dirty="0"/>
              <a:t>  проблемам), 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 </a:t>
            </a:r>
            <a:r>
              <a:rPr lang="ru-RU" sz="2400" dirty="0" smtClean="0"/>
              <a:t>    педсовет </a:t>
            </a:r>
            <a:r>
              <a:rPr lang="ru-RU" sz="2400" dirty="0"/>
              <a:t>– круглый  стол.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5280" y="5566870"/>
            <a:ext cx="1374345" cy="916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92149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b="1" dirty="0" smtClean="0"/>
              <a:t>Функции педсовета</a:t>
            </a:r>
            <a:endParaRPr lang="en-US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09" y="1443835"/>
            <a:ext cx="6719021" cy="519197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§"/>
            </a:pPr>
            <a:r>
              <a:rPr lang="ru-RU" sz="2300" dirty="0" smtClean="0"/>
              <a:t>Педагогический</a:t>
            </a:r>
            <a:r>
              <a:rPr lang="ru-RU" sz="2300" dirty="0"/>
              <a:t>  совет   рассматривает  вопросы  совершенствования  </a:t>
            </a:r>
            <a:r>
              <a:rPr lang="ru-RU" sz="2300" dirty="0" err="1" smtClean="0"/>
              <a:t>учебно</a:t>
            </a:r>
            <a:r>
              <a:rPr lang="ru-RU" sz="2300" dirty="0" smtClean="0"/>
              <a:t>–воспитатель­ного</a:t>
            </a:r>
            <a:r>
              <a:rPr lang="ru-RU" sz="2300" dirty="0"/>
              <a:t>  процесса  в  </a:t>
            </a:r>
            <a:r>
              <a:rPr lang="ru-RU" sz="2300" dirty="0" smtClean="0"/>
              <a:t>школе,</a:t>
            </a:r>
          </a:p>
          <a:p>
            <a:pPr>
              <a:spcBef>
                <a:spcPts val="0"/>
              </a:spcBef>
              <a:buFont typeface="Wingdings" pitchFamily="2" charset="2"/>
              <a:buChar char="§"/>
            </a:pPr>
            <a:r>
              <a:rPr lang="ru-RU" sz="2300" dirty="0" smtClean="0"/>
              <a:t>утверждает</a:t>
            </a:r>
            <a:r>
              <a:rPr lang="ru-RU" sz="2300" dirty="0"/>
              <a:t>  корректировку  учебных  планов  и  </a:t>
            </a:r>
            <a:r>
              <a:rPr lang="ru-RU" sz="2300" dirty="0" smtClean="0"/>
              <a:t> программ,</a:t>
            </a:r>
          </a:p>
          <a:p>
            <a:pPr>
              <a:spcBef>
                <a:spcPts val="0"/>
              </a:spcBef>
              <a:buFont typeface="Wingdings" pitchFamily="2" charset="2"/>
              <a:buChar char="§"/>
            </a:pPr>
            <a:r>
              <a:rPr lang="ru-RU" sz="2300" dirty="0" smtClean="0"/>
              <a:t>принимает</a:t>
            </a:r>
            <a:r>
              <a:rPr lang="ru-RU" sz="2300" dirty="0"/>
              <a:t>  решения  о  допуске  учащихся  к  </a:t>
            </a:r>
            <a:r>
              <a:rPr lang="ru-RU" sz="2300" dirty="0" smtClean="0"/>
              <a:t>      экзаменам</a:t>
            </a:r>
            <a:r>
              <a:rPr lang="ru-RU" sz="2300" dirty="0"/>
              <a:t>, </a:t>
            </a:r>
            <a:endParaRPr lang="ru-RU" sz="2300" dirty="0" smtClean="0"/>
          </a:p>
          <a:p>
            <a:pPr>
              <a:spcBef>
                <a:spcPts val="0"/>
              </a:spcBef>
              <a:buFont typeface="Wingdings" pitchFamily="2" charset="2"/>
              <a:buChar char="§"/>
            </a:pPr>
            <a:r>
              <a:rPr lang="ru-RU" sz="2300" dirty="0" smtClean="0"/>
              <a:t>обсуждает</a:t>
            </a:r>
            <a:r>
              <a:rPr lang="ru-RU" sz="2300" dirty="0"/>
              <a:t>  план  </a:t>
            </a:r>
            <a:r>
              <a:rPr lang="ru-RU" sz="2300" dirty="0" smtClean="0"/>
              <a:t>работы,</a:t>
            </a:r>
          </a:p>
          <a:p>
            <a:pPr>
              <a:spcBef>
                <a:spcPts val="0"/>
              </a:spcBef>
              <a:buFont typeface="Wingdings" pitchFamily="2" charset="2"/>
              <a:buChar char="§"/>
            </a:pPr>
            <a:r>
              <a:rPr lang="ru-RU" sz="2300" dirty="0" smtClean="0"/>
              <a:t>выносит</a:t>
            </a:r>
            <a:r>
              <a:rPr lang="ru-RU" sz="2300" dirty="0"/>
              <a:t>  решения  о  представлении  к  награждению  как  учащихся,  так и  </a:t>
            </a:r>
            <a:r>
              <a:rPr lang="ru-RU" sz="2300" dirty="0" smtClean="0"/>
              <a:t>педагогов, </a:t>
            </a:r>
            <a:endParaRPr lang="ru-RU" sz="2300" dirty="0"/>
          </a:p>
          <a:p>
            <a:pPr>
              <a:spcBef>
                <a:spcPts val="0"/>
              </a:spcBef>
              <a:buFont typeface="Wingdings" pitchFamily="2" charset="2"/>
              <a:buChar char="§"/>
            </a:pPr>
            <a:endParaRPr lang="ru-RU" sz="23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/>
              <a:t>Задачи</a:t>
            </a:r>
            <a:r>
              <a:rPr lang="ru-RU" sz="2400" b="1" dirty="0"/>
              <a:t>  педагогического  совета   отражены  </a:t>
            </a:r>
            <a:r>
              <a:rPr lang="ru-RU" sz="2400" b="1" dirty="0" smtClean="0"/>
              <a:t>        в</a:t>
            </a:r>
            <a:r>
              <a:rPr lang="ru-RU" sz="2400" b="1" dirty="0"/>
              <a:t>  Положении  о  педагогическом  совете  </a:t>
            </a:r>
            <a:r>
              <a:rPr lang="ru-RU" sz="2400" b="1" dirty="0" smtClean="0"/>
              <a:t>школы</a:t>
            </a:r>
            <a:endParaRPr lang="ru-RU" sz="2400" b="1" dirty="0"/>
          </a:p>
        </p:txBody>
      </p:sp>
      <p:sp>
        <p:nvSpPr>
          <p:cNvPr id="6" name="Freeform 7"/>
          <p:cNvSpPr>
            <a:spLocks/>
          </p:cNvSpPr>
          <p:nvPr/>
        </p:nvSpPr>
        <p:spPr bwMode="gray">
          <a:xfrm>
            <a:off x="7925039" y="4497935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FF9E1D"/>
              </a:gs>
              <a:gs pos="100000">
                <a:srgbClr val="FFE89F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1351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b="1" dirty="0" smtClean="0"/>
              <a:t>Принципы работы педсовета</a:t>
            </a:r>
            <a:endParaRPr lang="en-US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09" y="1443835"/>
            <a:ext cx="7177136" cy="5191970"/>
          </a:xfrm>
        </p:spPr>
        <p:txBody>
          <a:bodyPr>
            <a:noAutofit/>
          </a:bodyPr>
          <a:lstStyle/>
          <a:p>
            <a:pPr lvl="0"/>
            <a:r>
              <a:rPr lang="ru-RU" sz="2000" dirty="0"/>
              <a:t>значимость  поставленных  проблем;</a:t>
            </a:r>
          </a:p>
          <a:p>
            <a:pPr lvl="0"/>
            <a:r>
              <a:rPr lang="ru-RU" sz="2000" dirty="0" smtClean="0"/>
              <a:t>Научно-исследовательский</a:t>
            </a:r>
            <a:r>
              <a:rPr lang="ru-RU" sz="2000" dirty="0"/>
              <a:t>  подход  к  поставленной  </a:t>
            </a:r>
            <a:endParaRPr lang="ru-RU" sz="2000" dirty="0" smtClean="0"/>
          </a:p>
          <a:p>
            <a:pPr marL="0" lv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проблеме</a:t>
            </a:r>
            <a:r>
              <a:rPr lang="ru-RU" sz="2000" dirty="0"/>
              <a:t>;</a:t>
            </a:r>
          </a:p>
          <a:p>
            <a:pPr lvl="0"/>
            <a:r>
              <a:rPr lang="ru-RU" sz="2000" dirty="0"/>
              <a:t>интересный, полезный  для  всех  подбор  материала;</a:t>
            </a:r>
          </a:p>
          <a:p>
            <a:pPr lvl="0"/>
            <a:r>
              <a:rPr lang="ru-RU" sz="2000" dirty="0"/>
              <a:t>корректный  анализ  недостатков  в  работе  </a:t>
            </a:r>
            <a:r>
              <a:rPr lang="ru-RU" sz="2000" dirty="0" err="1" smtClean="0"/>
              <a:t>педагогическогоколлектива</a:t>
            </a:r>
            <a:r>
              <a:rPr lang="ru-RU" sz="2000" dirty="0"/>
              <a:t>  по  обсуждаемому  вопросу;</a:t>
            </a:r>
          </a:p>
          <a:p>
            <a:pPr lvl="0"/>
            <a:r>
              <a:rPr lang="ru-RU" sz="2000" dirty="0"/>
              <a:t>определение  путей  разрешения  проблем;</a:t>
            </a:r>
          </a:p>
          <a:p>
            <a:pPr lvl="0"/>
            <a:r>
              <a:rPr lang="ru-RU" sz="2000" dirty="0"/>
              <a:t>деловитость;</a:t>
            </a:r>
          </a:p>
          <a:p>
            <a:pPr lvl="0"/>
            <a:r>
              <a:rPr lang="ru-RU" sz="2000" dirty="0"/>
              <a:t>управляемость  ситуаций;</a:t>
            </a:r>
          </a:p>
          <a:p>
            <a:pPr lvl="0"/>
            <a:r>
              <a:rPr lang="ru-RU" sz="2000" dirty="0"/>
              <a:t>разумность  принятия  решений, </a:t>
            </a:r>
            <a:r>
              <a:rPr lang="ru-RU" sz="2000" dirty="0" smtClean="0"/>
              <a:t>                                  их</a:t>
            </a:r>
            <a:r>
              <a:rPr lang="ru-RU" sz="2000" dirty="0"/>
              <a:t>  выполняемость;</a:t>
            </a:r>
          </a:p>
          <a:p>
            <a:r>
              <a:rPr lang="ru-RU" sz="2000" dirty="0" err="1"/>
              <a:t>корректируемость</a:t>
            </a:r>
            <a:r>
              <a:rPr lang="ru-RU" sz="2000" dirty="0"/>
              <a:t>  решений.</a:t>
            </a:r>
            <a:r>
              <a:rPr lang="ru-RU" sz="2000" b="1" i="1" dirty="0"/>
              <a:t>                         </a:t>
            </a:r>
            <a:r>
              <a:rPr lang="ru-RU" sz="2000" dirty="0"/>
              <a:t>                                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6613" y="4497935"/>
            <a:ext cx="2874776" cy="1916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82549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000" b="1" dirty="0" smtClean="0"/>
              <a:t>Критерии результативности</a:t>
            </a:r>
            <a:br>
              <a:rPr lang="ru-RU" sz="4000" b="1" dirty="0" smtClean="0"/>
            </a:br>
            <a:r>
              <a:rPr lang="ru-RU" sz="4000" b="1" dirty="0" smtClean="0"/>
              <a:t>методической работы</a:t>
            </a:r>
            <a:endParaRPr lang="en-US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10" y="1596540"/>
            <a:ext cx="7177136" cy="5191970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критерий  результативности</a:t>
            </a:r>
            <a:r>
              <a:rPr lang="ru-RU" sz="2000" dirty="0"/>
              <a:t>  (обучения, развития и  воспитания  школьников);</a:t>
            </a:r>
          </a:p>
          <a:p>
            <a:pPr lvl="0"/>
            <a:r>
              <a:rPr lang="ru-RU" dirty="0"/>
              <a:t>критерий  рациональных  затрат  времени</a:t>
            </a:r>
            <a:r>
              <a:rPr lang="ru-RU" sz="2000" dirty="0"/>
              <a:t>, экономичности - его  наличие  стимулирует  научный, оптимизационный  подход  к  организации методической  работы; </a:t>
            </a:r>
          </a:p>
          <a:p>
            <a:pPr lvl="0"/>
            <a:r>
              <a:rPr lang="ru-RU" dirty="0"/>
              <a:t>критерий  роста  удовлетворённости</a:t>
            </a:r>
            <a:r>
              <a:rPr lang="ru-RU" sz="2000" dirty="0"/>
              <a:t>  </a:t>
            </a:r>
            <a:r>
              <a:rPr lang="ru-RU" sz="2000" dirty="0" smtClean="0"/>
              <a:t>                учителей</a:t>
            </a:r>
            <a:r>
              <a:rPr lang="ru-RU" sz="2000" dirty="0"/>
              <a:t>  своим  трудом.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1755" y="4650640"/>
            <a:ext cx="2290575" cy="1527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13670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90195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/>
              <a:t>Новая школа 21 века</a:t>
            </a:r>
            <a:br>
              <a:rPr lang="ru-RU" sz="4000" b="1" dirty="0" smtClean="0"/>
            </a:br>
            <a:r>
              <a:rPr lang="ru-RU" sz="1600" dirty="0" smtClean="0">
                <a:solidFill>
                  <a:schemeClr val="bg1"/>
                </a:solidFill>
                <a:hlinkClick r:id="rId2" action="ppaction://hlinkfile"/>
              </a:rPr>
              <a:t>видеосюжет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34130" y="3276295"/>
            <a:ext cx="6252670" cy="1068935"/>
          </a:xfrm>
        </p:spPr>
        <p:txBody>
          <a:bodyPr/>
          <a:lstStyle/>
          <a:p>
            <a:r>
              <a:rPr lang="ru-RU" dirty="0" smtClean="0"/>
              <a:t>Готов ли ты работать по новым образовательным стандартам?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823310" y="3749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9E1D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/>
              <a:t>Методическая работа -</a:t>
            </a:r>
            <a:endParaRPr lang="en-US" sz="4000" b="1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128720" y="1444625"/>
            <a:ext cx="6596180" cy="4275138"/>
          </a:xfrm>
        </p:spPr>
        <p:txBody>
          <a:bodyPr/>
          <a:lstStyle/>
          <a:p>
            <a:r>
              <a:rPr lang="ru-RU" dirty="0"/>
              <a:t>это  деятельность  по  обучению  и  </a:t>
            </a:r>
            <a:r>
              <a:rPr lang="ru-RU" dirty="0" smtClean="0"/>
              <a:t>       развитию кадров</a:t>
            </a:r>
            <a:r>
              <a:rPr lang="ru-RU" dirty="0"/>
              <a:t>,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spcBef>
                <a:spcPts val="0"/>
              </a:spcBef>
            </a:pPr>
            <a:r>
              <a:rPr lang="ru-RU" dirty="0" smtClean="0"/>
              <a:t>  система работы</a:t>
            </a:r>
            <a:r>
              <a:rPr lang="ru-RU" dirty="0"/>
              <a:t> </a:t>
            </a:r>
            <a:r>
              <a:rPr lang="ru-RU" dirty="0" smtClean="0"/>
              <a:t>по</a:t>
            </a:r>
            <a:r>
              <a:rPr lang="ru-RU" dirty="0"/>
              <a:t>  повышению 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 </a:t>
            </a:r>
            <a:r>
              <a:rPr lang="ru-RU" dirty="0" smtClean="0"/>
              <a:t>   квалификации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педагогов</a:t>
            </a:r>
            <a:r>
              <a:rPr lang="ru-RU" dirty="0"/>
              <a:t>  в  пределах  </a:t>
            </a:r>
            <a:r>
              <a:rPr lang="ru-RU" dirty="0" smtClean="0"/>
              <a:t>школы, </a:t>
            </a:r>
          </a:p>
          <a:p>
            <a:pPr marL="0" indent="0">
              <a:spcBef>
                <a:spcPts val="0"/>
              </a:spcBef>
            </a:pPr>
            <a:endParaRPr lang="en-US" dirty="0" smtClean="0"/>
          </a:p>
          <a:p>
            <a:pPr marL="0" indent="0">
              <a:spcBef>
                <a:spcPts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b="1" dirty="0" smtClean="0"/>
              <a:t>Цель:</a:t>
            </a:r>
            <a:endParaRPr lang="en-US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10" y="1443835"/>
            <a:ext cx="6901896" cy="4275740"/>
          </a:xfrm>
        </p:spPr>
        <p:txBody>
          <a:bodyPr/>
          <a:lstStyle/>
          <a:p>
            <a:r>
              <a:rPr lang="ru-RU" dirty="0" smtClean="0"/>
              <a:t>повышение</a:t>
            </a:r>
            <a:r>
              <a:rPr lang="ru-RU" dirty="0"/>
              <a:t>  уровня  педагогического  </a:t>
            </a:r>
            <a:endParaRPr lang="ru-RU" dirty="0" smtClean="0"/>
          </a:p>
          <a:p>
            <a:pPr marL="400050" lvl="1" indent="0">
              <a:buNone/>
            </a:pPr>
            <a:r>
              <a:rPr lang="ru-RU" dirty="0" smtClean="0"/>
              <a:t>мастерства</a:t>
            </a:r>
            <a:r>
              <a:rPr lang="ru-RU" dirty="0"/>
              <a:t> </a:t>
            </a:r>
            <a:r>
              <a:rPr lang="ru-RU" dirty="0" smtClean="0"/>
              <a:t>учителя</a:t>
            </a:r>
            <a:r>
              <a:rPr lang="ru-RU" dirty="0"/>
              <a:t>  и  в  целом  </a:t>
            </a:r>
            <a:endParaRPr lang="ru-RU" dirty="0" smtClean="0"/>
          </a:p>
          <a:p>
            <a:pPr marL="400050" lvl="1" indent="0">
              <a:buNone/>
            </a:pPr>
            <a:r>
              <a:rPr lang="ru-RU" dirty="0" smtClean="0"/>
              <a:t>педагогического</a:t>
            </a:r>
            <a:r>
              <a:rPr lang="ru-RU" dirty="0"/>
              <a:t>  </a:t>
            </a:r>
            <a:endParaRPr lang="ru-RU" dirty="0" smtClean="0"/>
          </a:p>
          <a:p>
            <a:pPr marL="400050" lvl="1" indent="0">
              <a:buNone/>
            </a:pPr>
            <a:r>
              <a:rPr lang="ru-RU" dirty="0" smtClean="0"/>
              <a:t>коллектива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6590" y="2979611"/>
            <a:ext cx="4458615" cy="2887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3146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b="1" dirty="0" smtClean="0"/>
              <a:t>Специфика:</a:t>
            </a:r>
            <a:endParaRPr lang="en-US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09" y="1443835"/>
            <a:ext cx="7177136" cy="519197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dirty="0" smtClean="0"/>
              <a:t>методическая</a:t>
            </a:r>
            <a:r>
              <a:rPr lang="ru-RU" sz="2000" dirty="0"/>
              <a:t>  работа  в  школе  носит  относительно  </a:t>
            </a:r>
            <a:r>
              <a:rPr lang="ru-RU" sz="2000" b="1" dirty="0" err="1" smtClean="0"/>
              <a:t>непре-рывный</a:t>
            </a:r>
            <a:r>
              <a:rPr lang="ru-RU" sz="2000" dirty="0" smtClean="0"/>
              <a:t>, </a:t>
            </a:r>
            <a:r>
              <a:rPr lang="ru-RU" sz="2000" b="1" dirty="0" smtClean="0"/>
              <a:t>повседнев­ный</a:t>
            </a:r>
            <a:r>
              <a:rPr lang="ru-RU" sz="2000" b="1" dirty="0"/>
              <a:t>  </a:t>
            </a:r>
            <a:r>
              <a:rPr lang="ru-RU" sz="2000" b="1" dirty="0" smtClean="0"/>
              <a:t>характер;</a:t>
            </a:r>
          </a:p>
          <a:p>
            <a:pPr marL="0" indent="0">
              <a:spcBef>
                <a:spcPts val="0"/>
              </a:spcBef>
              <a:buNone/>
            </a:pPr>
            <a:endParaRPr lang="ru-RU" sz="800" dirty="0"/>
          </a:p>
          <a:p>
            <a:pPr>
              <a:spcBef>
                <a:spcPts val="0"/>
              </a:spcBef>
            </a:pPr>
            <a:r>
              <a:rPr lang="ru-RU" sz="2000" dirty="0"/>
              <a:t>п</a:t>
            </a:r>
            <a:r>
              <a:rPr lang="ru-RU" sz="2000" dirty="0" smtClean="0"/>
              <a:t>озволяет </a:t>
            </a:r>
            <a:r>
              <a:rPr lang="ru-RU" sz="2000" b="1" dirty="0" smtClean="0"/>
              <a:t>связывать</a:t>
            </a:r>
            <a:r>
              <a:rPr lang="ru-RU" sz="2000" dirty="0"/>
              <a:t>  содержание  и  характер  </a:t>
            </a:r>
            <a:endParaRPr lang="ru-RU" sz="20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методической</a:t>
            </a:r>
            <a:r>
              <a:rPr lang="ru-RU" sz="2000" dirty="0"/>
              <a:t> </a:t>
            </a:r>
            <a:r>
              <a:rPr lang="ru-RU" sz="2000" dirty="0" smtClean="0"/>
              <a:t>работы</a:t>
            </a:r>
            <a:r>
              <a:rPr lang="ru-RU" sz="2000" dirty="0"/>
              <a:t>  </a:t>
            </a:r>
            <a:r>
              <a:rPr lang="ru-RU" sz="2000" dirty="0" smtClean="0"/>
              <a:t>и</a:t>
            </a:r>
            <a:r>
              <a:rPr lang="ru-RU" sz="2000" dirty="0"/>
              <a:t>  реального </a:t>
            </a:r>
            <a:r>
              <a:rPr lang="ru-RU" sz="2000" dirty="0" smtClean="0"/>
              <a:t>учебно-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/>
              <a:t>     воспитательного</a:t>
            </a:r>
            <a:r>
              <a:rPr lang="ru-RU" sz="2000" dirty="0"/>
              <a:t>  </a:t>
            </a:r>
            <a:r>
              <a:rPr lang="ru-RU" sz="2000" dirty="0" smtClean="0"/>
              <a:t>процесса;</a:t>
            </a:r>
          </a:p>
          <a:p>
            <a:pPr marL="0" indent="0">
              <a:spcBef>
                <a:spcPts val="0"/>
              </a:spcBef>
              <a:buNone/>
            </a:pPr>
            <a:endParaRPr lang="ru-RU" sz="800" dirty="0"/>
          </a:p>
          <a:p>
            <a:pPr>
              <a:spcBef>
                <a:spcPts val="0"/>
              </a:spcBef>
            </a:pPr>
            <a:r>
              <a:rPr lang="ru-RU" sz="2000" dirty="0" smtClean="0"/>
              <a:t>методическая</a:t>
            </a:r>
            <a:r>
              <a:rPr lang="ru-RU" sz="2000" dirty="0"/>
              <a:t>  работа  в  школе  имеет  возможность  </a:t>
            </a:r>
            <a:r>
              <a:rPr lang="ru-RU" sz="2000" dirty="0" smtClean="0"/>
              <a:t>             выявлять</a:t>
            </a:r>
            <a:r>
              <a:rPr lang="ru-RU" sz="2000" dirty="0"/>
              <a:t>  </a:t>
            </a:r>
            <a:r>
              <a:rPr lang="ru-RU" sz="2000" b="1" dirty="0"/>
              <a:t>недостатки  и  затруднения</a:t>
            </a:r>
            <a:r>
              <a:rPr lang="ru-RU" sz="2000" dirty="0"/>
              <a:t>  в  деятельности </a:t>
            </a:r>
            <a:r>
              <a:rPr lang="ru-RU" sz="2000" dirty="0" smtClean="0"/>
              <a:t>педагогов,</a:t>
            </a:r>
          </a:p>
          <a:p>
            <a:pPr>
              <a:spcBef>
                <a:spcPts val="0"/>
              </a:spcBef>
            </a:pPr>
            <a:endParaRPr lang="ru-RU" sz="800" dirty="0" smtClean="0"/>
          </a:p>
          <a:p>
            <a:pPr>
              <a:spcBef>
                <a:spcPts val="0"/>
              </a:spcBef>
            </a:pPr>
            <a:r>
              <a:rPr lang="ru-RU" sz="2000" dirty="0"/>
              <a:t>п</a:t>
            </a:r>
            <a:r>
              <a:rPr lang="ru-RU" sz="2000" dirty="0" smtClean="0"/>
              <a:t>омогает </a:t>
            </a:r>
            <a:r>
              <a:rPr lang="ru-RU" sz="2000" b="1" dirty="0" smtClean="0"/>
              <a:t>выявить</a:t>
            </a:r>
            <a:r>
              <a:rPr lang="ru-RU" sz="2000" b="1" dirty="0"/>
              <a:t>  ростки  передового  опыта</a:t>
            </a:r>
            <a:r>
              <a:rPr lang="ru-RU" sz="2000" dirty="0"/>
              <a:t>, что  </a:t>
            </a:r>
            <a:r>
              <a:rPr lang="ru-RU" sz="2000" dirty="0" smtClean="0"/>
              <a:t>позволяет сделать</a:t>
            </a:r>
            <a:r>
              <a:rPr lang="ru-RU" sz="2000" dirty="0"/>
              <a:t>  рост  педагогов  более  </a:t>
            </a:r>
            <a:endParaRPr lang="ru-RU" sz="20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управляемым</a:t>
            </a:r>
            <a:r>
              <a:rPr lang="ru-RU" sz="2000" dirty="0"/>
              <a:t>  процессом.</a:t>
            </a:r>
          </a:p>
          <a:p>
            <a:pPr>
              <a:spcBef>
                <a:spcPts val="0"/>
              </a:spcBef>
            </a:pPr>
            <a:r>
              <a:rPr lang="ru-RU" sz="2000" dirty="0" smtClean="0"/>
              <a:t>проходит</a:t>
            </a:r>
            <a:r>
              <a:rPr lang="ru-RU" sz="2000" dirty="0"/>
              <a:t>  в  конкретном, развивающемся  педагогическом   коллективе, </a:t>
            </a:r>
            <a:r>
              <a:rPr lang="ru-RU" sz="2000" b="1" dirty="0"/>
              <a:t>сплочён­ность </a:t>
            </a:r>
            <a:r>
              <a:rPr lang="ru-RU" sz="2000" dirty="0"/>
              <a:t> которого  создаёт  особенно  благоприятные  условия  для  постановки  методической  ра­боты.</a:t>
            </a:r>
          </a:p>
          <a:p>
            <a:pPr marL="0" indent="0">
              <a:spcBef>
                <a:spcPts val="0"/>
              </a:spcBef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621142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000" b="1" dirty="0" smtClean="0"/>
              <a:t>Направления </a:t>
            </a:r>
            <a:br>
              <a:rPr lang="ru-RU" sz="4000" b="1" dirty="0" smtClean="0"/>
            </a:br>
            <a:r>
              <a:rPr lang="ru-RU" sz="4000" b="1" dirty="0" smtClean="0"/>
              <a:t>методической работы в школе</a:t>
            </a:r>
            <a:endParaRPr lang="en-US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10" y="1749245"/>
            <a:ext cx="7177136" cy="5191970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методологическая  подготовка; </a:t>
            </a:r>
          </a:p>
          <a:p>
            <a:pPr lvl="0"/>
            <a:r>
              <a:rPr lang="ru-RU" dirty="0" err="1"/>
              <a:t>ч</a:t>
            </a:r>
            <a:r>
              <a:rPr lang="ru-RU" dirty="0" err="1" smtClean="0"/>
              <a:t>астно</a:t>
            </a:r>
            <a:r>
              <a:rPr lang="ru-RU" dirty="0" smtClean="0"/>
              <a:t>-методическая</a:t>
            </a:r>
            <a:r>
              <a:rPr lang="ru-RU" dirty="0"/>
              <a:t>  подготовка; </a:t>
            </a:r>
          </a:p>
          <a:p>
            <a:pPr lvl="0"/>
            <a:r>
              <a:rPr lang="ru-RU" dirty="0"/>
              <a:t>дидактическая  подготовка; </a:t>
            </a:r>
          </a:p>
          <a:p>
            <a:pPr lvl="0"/>
            <a:r>
              <a:rPr lang="ru-RU" dirty="0"/>
              <a:t>воспитательная  подготовка; </a:t>
            </a:r>
          </a:p>
          <a:p>
            <a:pPr lvl="0"/>
            <a:r>
              <a:rPr lang="ru-RU" dirty="0"/>
              <a:t>этическая  подготовка; </a:t>
            </a:r>
          </a:p>
          <a:p>
            <a:pPr lvl="0"/>
            <a:r>
              <a:rPr lang="ru-RU" dirty="0"/>
              <a:t>общекультурная  подготовка; </a:t>
            </a:r>
          </a:p>
          <a:p>
            <a:r>
              <a:rPr lang="ru-RU" dirty="0"/>
              <a:t>техническая  подготовка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1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7985" y="4803345"/>
            <a:ext cx="1679755" cy="1679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43848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/>
              <a:t>Содержание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методической </a:t>
            </a:r>
            <a:r>
              <a:rPr lang="ru-RU" sz="4000" b="1" dirty="0"/>
              <a:t>работы в школе </a:t>
            </a:r>
            <a:endParaRPr lang="en-US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10" y="1736787"/>
            <a:ext cx="7177136" cy="5191970"/>
          </a:xfrm>
        </p:spPr>
        <p:txBody>
          <a:bodyPr>
            <a:noAutofit/>
          </a:bodyPr>
          <a:lstStyle/>
          <a:p>
            <a:pPr lvl="0"/>
            <a:r>
              <a:rPr lang="ru-RU" sz="2400" dirty="0"/>
              <a:t>изучение нормативно-правовых документов органов </a:t>
            </a:r>
            <a:r>
              <a:rPr lang="ru-RU" sz="2400" dirty="0" smtClean="0"/>
              <a:t>образования; </a:t>
            </a:r>
            <a:endParaRPr lang="ru-RU" sz="2400" dirty="0"/>
          </a:p>
          <a:p>
            <a:pPr lvl="0"/>
            <a:r>
              <a:rPr lang="ru-RU" sz="2400" dirty="0"/>
              <a:t>изучение новых педагогических технологий; </a:t>
            </a:r>
          </a:p>
          <a:p>
            <a:pPr lvl="0"/>
            <a:r>
              <a:rPr lang="ru-RU" sz="2400" dirty="0" smtClean="0"/>
              <a:t>диагностика </a:t>
            </a:r>
            <a:r>
              <a:rPr lang="ru-RU" sz="2400" dirty="0"/>
              <a:t>профессиональных запросов учителей; </a:t>
            </a:r>
          </a:p>
          <a:p>
            <a:pPr lvl="0"/>
            <a:r>
              <a:rPr lang="ru-RU" sz="2400" dirty="0" smtClean="0"/>
              <a:t>подготовка </a:t>
            </a:r>
            <a:r>
              <a:rPr lang="ru-RU" sz="2400" dirty="0"/>
              <a:t>учителей к аттестации; </a:t>
            </a:r>
          </a:p>
          <a:p>
            <a:pPr lvl="0"/>
            <a:r>
              <a:rPr lang="ru-RU" sz="2400" dirty="0" smtClean="0"/>
              <a:t>курсовая переподготовка; </a:t>
            </a:r>
            <a:endParaRPr lang="ru-RU" sz="2400" dirty="0"/>
          </a:p>
          <a:p>
            <a:pPr lvl="0"/>
            <a:r>
              <a:rPr lang="ru-RU" sz="2400" dirty="0" smtClean="0"/>
              <a:t>работа </a:t>
            </a:r>
            <a:r>
              <a:rPr lang="ru-RU" sz="2400" dirty="0"/>
              <a:t>в городских и школьных творческих группах; </a:t>
            </a:r>
          </a:p>
          <a:p>
            <a:pPr lvl="0"/>
            <a:r>
              <a:rPr lang="ru-RU" sz="2400" dirty="0" smtClean="0"/>
              <a:t>подготовка </a:t>
            </a:r>
            <a:r>
              <a:rPr lang="ru-RU" sz="2400" dirty="0"/>
              <a:t>к участию в научно-практических конференциях</a:t>
            </a:r>
            <a:r>
              <a:rPr lang="ru-RU" sz="2000" dirty="0"/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xmlns="" val="282420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/>
              <a:t>Содержание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методической </a:t>
            </a:r>
            <a:r>
              <a:rPr lang="ru-RU" sz="4000" b="1" dirty="0"/>
              <a:t>работы в школе </a:t>
            </a:r>
            <a:endParaRPr lang="en-US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10" y="1644320"/>
            <a:ext cx="7177136" cy="5191970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/>
              <a:t>организация </a:t>
            </a:r>
            <a:r>
              <a:rPr lang="ru-RU" sz="2400" dirty="0"/>
              <a:t>и проведение теоретических семинаров, единых методических </a:t>
            </a:r>
            <a:r>
              <a:rPr lang="ru-RU" sz="2400" dirty="0" smtClean="0"/>
              <a:t>дней; </a:t>
            </a:r>
            <a:endParaRPr lang="ru-RU" sz="2400" dirty="0"/>
          </a:p>
          <a:p>
            <a:pPr lvl="0"/>
            <a:r>
              <a:rPr lang="ru-RU" sz="2400" dirty="0"/>
              <a:t>мониторинг учебных достижений, определение ИКО(индекс качества </a:t>
            </a:r>
            <a:r>
              <a:rPr lang="ru-RU" sz="2400" dirty="0" err="1"/>
              <a:t>обученности</a:t>
            </a:r>
            <a:r>
              <a:rPr lang="ru-RU" sz="2400" dirty="0"/>
              <a:t>) ученика, класса; </a:t>
            </a:r>
          </a:p>
          <a:p>
            <a:pPr lvl="0"/>
            <a:r>
              <a:rPr lang="ru-RU" sz="2400" dirty="0"/>
              <a:t>программно- методическое обеспечение образовательного процесса; </a:t>
            </a:r>
          </a:p>
          <a:p>
            <a:pPr lvl="0"/>
            <a:r>
              <a:rPr lang="ru-RU" sz="2400" dirty="0" smtClean="0"/>
              <a:t>работа </a:t>
            </a:r>
            <a:r>
              <a:rPr lang="ru-RU" sz="2400" dirty="0"/>
              <a:t>по оснащению кабинетов </a:t>
            </a:r>
            <a:r>
              <a:rPr lang="ru-RU" sz="2400" dirty="0" smtClean="0"/>
              <a:t>методическими материалами</a:t>
            </a:r>
            <a:r>
              <a:rPr lang="ru-RU" sz="2400" dirty="0"/>
              <a:t>; </a:t>
            </a:r>
          </a:p>
          <a:p>
            <a:pPr lvl="0"/>
            <a:r>
              <a:rPr lang="ru-RU" sz="2400" dirty="0" smtClean="0"/>
              <a:t>внеклассная работа </a:t>
            </a:r>
            <a:r>
              <a:rPr lang="ru-RU" sz="2400" dirty="0"/>
              <a:t>по предметам; </a:t>
            </a:r>
          </a:p>
          <a:p>
            <a:pPr lvl="0"/>
            <a:r>
              <a:rPr lang="ru-RU" sz="2400" dirty="0"/>
              <a:t>изучение передового педагогического опыта коллег. </a:t>
            </a:r>
          </a:p>
        </p:txBody>
      </p:sp>
    </p:spTree>
    <p:extLst>
      <p:ext uri="{BB962C8B-B14F-4D97-AF65-F5344CB8AC3E}">
        <p14:creationId xmlns:p14="http://schemas.microsoft.com/office/powerpoint/2010/main" xmlns="" val="1042282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b="1" dirty="0" smtClean="0"/>
              <a:t>Формы методической работы</a:t>
            </a:r>
            <a:endParaRPr lang="en-US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39982" y="1681898"/>
            <a:ext cx="7177136" cy="5191970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Общешкольная</a:t>
            </a:r>
            <a:r>
              <a:rPr lang="ru-RU" sz="2000" b="1" i="1" dirty="0"/>
              <a:t>  работа</a:t>
            </a:r>
            <a:r>
              <a:rPr lang="ru-RU" sz="2000" dirty="0"/>
              <a:t> (работа  над  единой  проблемой школы, педагогические  конференции, методические  выставки, педагогические  чтения).</a:t>
            </a:r>
          </a:p>
          <a:p>
            <a:r>
              <a:rPr lang="ru-RU" sz="2000" b="1" i="1" dirty="0" smtClean="0"/>
              <a:t>Групповая</a:t>
            </a:r>
            <a:r>
              <a:rPr lang="ru-RU" sz="2000" b="1" i="1" dirty="0"/>
              <a:t>  работа</a:t>
            </a:r>
            <a:r>
              <a:rPr lang="ru-RU" sz="2000" dirty="0"/>
              <a:t> </a:t>
            </a:r>
            <a:r>
              <a:rPr lang="ru-RU" sz="2000" dirty="0" smtClean="0"/>
              <a:t>(наставничество</a:t>
            </a:r>
            <a:r>
              <a:rPr lang="ru-RU" sz="2000" dirty="0"/>
              <a:t>, методиче­ские  объединения  учителей – предметников, творческие  группы, работающие  над актуаль­ной  для  них  проблемой).</a:t>
            </a:r>
          </a:p>
          <a:p>
            <a:r>
              <a:rPr lang="ru-RU" sz="2000" b="1" i="1" dirty="0" smtClean="0"/>
              <a:t>Индивидуальная</a:t>
            </a:r>
            <a:r>
              <a:rPr lang="ru-RU" sz="2000" b="1" i="1" dirty="0"/>
              <a:t>  работа</a:t>
            </a:r>
            <a:r>
              <a:rPr lang="ru-RU" sz="2000" b="1" dirty="0"/>
              <a:t>  (консультации, самообразование).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0463" y="4650640"/>
            <a:ext cx="3278254" cy="1985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45359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150</Words>
  <Application>Microsoft Office PowerPoint</Application>
  <PresentationFormat>Экран (4:3)</PresentationFormat>
  <Paragraphs>104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Тема 1. Методическая работа в школе</vt:lpstr>
      <vt:lpstr>Новая школа 21 века видеосюжет</vt:lpstr>
      <vt:lpstr>Слайд 3</vt:lpstr>
      <vt:lpstr>Цель:</vt:lpstr>
      <vt:lpstr>Специфика:</vt:lpstr>
      <vt:lpstr>Направления  методической работы в школе</vt:lpstr>
      <vt:lpstr>Содержание  методической работы в школе </vt:lpstr>
      <vt:lpstr>Содержание  методической работы в школе </vt:lpstr>
      <vt:lpstr>Формы методической работы</vt:lpstr>
      <vt:lpstr>Традиционные формы методической работы в школе</vt:lpstr>
      <vt:lpstr>Традиционные формы методической работы в школе</vt:lpstr>
      <vt:lpstr>Педсовет</vt:lpstr>
      <vt:lpstr>Функции педсовета</vt:lpstr>
      <vt:lpstr>Принципы работы педсовета</vt:lpstr>
      <vt:lpstr>Критерии результативности методической работы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Оператор</cp:lastModifiedBy>
  <cp:revision>40</cp:revision>
  <dcterms:created xsi:type="dcterms:W3CDTF">2013-08-21T19:17:07Z</dcterms:created>
  <dcterms:modified xsi:type="dcterms:W3CDTF">2021-04-01T10:49:29Z</dcterms:modified>
</cp:coreProperties>
</file>