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85" r:id="rId4"/>
    <p:sldId id="260" r:id="rId5"/>
    <p:sldId id="261" r:id="rId6"/>
    <p:sldId id="263" r:id="rId7"/>
    <p:sldId id="264" r:id="rId8"/>
    <p:sldId id="265" r:id="rId9"/>
    <p:sldId id="259" r:id="rId10"/>
    <p:sldId id="286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5" r:id="rId20"/>
    <p:sldId id="274" r:id="rId21"/>
    <p:sldId id="277" r:id="rId22"/>
    <p:sldId id="276" r:id="rId23"/>
    <p:sldId id="278" r:id="rId24"/>
    <p:sldId id="280" r:id="rId25"/>
    <p:sldId id="281" r:id="rId26"/>
    <p:sldId id="282" r:id="rId27"/>
    <p:sldId id="283" r:id="rId28"/>
    <p:sldId id="284" r:id="rId29"/>
    <p:sldId id="287" r:id="rId30"/>
    <p:sldId id="262" r:id="rId31"/>
    <p:sldId id="279" r:id="rId32"/>
    <p:sldId id="291" r:id="rId33"/>
    <p:sldId id="290" r:id="rId34"/>
    <p:sldId id="292" r:id="rId35"/>
    <p:sldId id="293" r:id="rId36"/>
    <p:sldId id="289" r:id="rId37"/>
    <p:sldId id="295" r:id="rId3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CC9900"/>
    <a:srgbClr val="FEAA02"/>
    <a:srgbClr val="D68B1C"/>
    <a:srgbClr val="D09622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70" d="100"/>
          <a:sy n="70" d="100"/>
        </p:scale>
        <p:origin x="-840" y="-3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6260" y="4039820"/>
            <a:ext cx="7772400" cy="85920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6260" y="4884120"/>
            <a:ext cx="6400800" cy="835455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rgbClr val="FFC0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38425"/>
            <a:ext cx="8229600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C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1425"/>
            <a:ext cx="8229600" cy="3918803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5195" y="222195"/>
            <a:ext cx="7329839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C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65195" y="1391393"/>
            <a:ext cx="7329839" cy="4275740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138425"/>
            <a:ext cx="8229600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C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8965" y="2341022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965" y="2970885"/>
            <a:ext cx="4040188" cy="303505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6790" y="2341022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6790" y="2970885"/>
            <a:ext cx="4041775" cy="303505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12/12/2018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12/12/2018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12/12/2018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2.jpeg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Relationship Id="rId4" Type="http://schemas.microsoft.com/office/2007/relationships/hdphoto" Target="../media/hdphoto1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Relationship Id="rId4" Type="http://schemas.microsoft.com/office/2007/relationships/hdphoto" Target="../media/hdphoto1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Relationship Id="rId4" Type="http://schemas.microsoft.com/office/2007/relationships/hdphoto" Target="../media/hdphoto1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Relationship Id="rId4" Type="http://schemas.microsoft.com/office/2007/relationships/hdphoto" Target="../media/hdphoto1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Relationship Id="rId6" Type="http://schemas.microsoft.com/office/2007/relationships/hdphoto" Target="../media/hdphoto2.wdp"/><Relationship Id="rId5" Type="http://schemas.openxmlformats.org/officeDocument/2006/relationships/image" Target="../media/image13.png"/><Relationship Id="rId4" Type="http://schemas.microsoft.com/office/2007/relationships/hdphoto" Target="../media/hdphoto1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Relationship Id="rId6" Type="http://schemas.microsoft.com/office/2007/relationships/hdphoto" Target="../media/hdphoto3.wdp"/><Relationship Id="rId5" Type="http://schemas.openxmlformats.org/officeDocument/2006/relationships/image" Target="../media/image14.jpe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Relationship Id="rId6" Type="http://schemas.microsoft.com/office/2007/relationships/hdphoto" Target="../media/hdphoto3.wdp"/><Relationship Id="rId5" Type="http://schemas.openxmlformats.org/officeDocument/2006/relationships/image" Target="../media/image14.jpeg"/><Relationship Id="rId4" Type="http://schemas.microsoft.com/office/2007/relationships/hdphoto" Target="../media/hdphoto1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Relationship Id="rId6" Type="http://schemas.microsoft.com/office/2007/relationships/hdphoto" Target="../media/hdphoto3.wdp"/><Relationship Id="rId5" Type="http://schemas.openxmlformats.org/officeDocument/2006/relationships/image" Target="../media/image14.jpeg"/><Relationship Id="rId4" Type="http://schemas.microsoft.com/office/2007/relationships/hdphoto" Target="../media/hdphoto1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Relationship Id="rId4" Type="http://schemas.microsoft.com/office/2007/relationships/hdphoto" Target="../media/hdphoto1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Relationship Id="rId6" Type="http://schemas.microsoft.com/office/2007/relationships/hdphoto" Target="../media/hdphoto4.wdp"/><Relationship Id="rId5" Type="http://schemas.openxmlformats.org/officeDocument/2006/relationships/image" Target="../media/image15.jpeg"/><Relationship Id="rId4" Type="http://schemas.microsoft.com/office/2007/relationships/hdphoto" Target="../media/hdphoto1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Relationship Id="rId4" Type="http://schemas.microsoft.com/office/2007/relationships/hdphoto" Target="../media/hdphoto1.wdp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Relationship Id="rId4" Type="http://schemas.microsoft.com/office/2007/relationships/hdphoto" Target="../media/hdphoto1.wdp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Relationship Id="rId4" Type="http://schemas.microsoft.com/office/2007/relationships/hdphoto" Target="../media/hdphoto1.wdp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Relationship Id="rId4" Type="http://schemas.microsoft.com/office/2007/relationships/hdphoto" Target="../media/hdphoto1.wdp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hyperlink" Target="../Video/7.2%20El%20jurnai.avi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Relationship Id="rId6" Type="http://schemas.openxmlformats.org/officeDocument/2006/relationships/hyperlink" Target="file:///H:\1115\page\06\Metodic%20obesoec%20050146\UMK\Video\7.2%20El%20jurnai.avi" TargetMode="External"/><Relationship Id="rId5" Type="http://schemas.openxmlformats.org/officeDocument/2006/relationships/image" Target="../media/image16.png"/><Relationship Id="rId4" Type="http://schemas.microsoft.com/office/2007/relationships/hdphoto" Target="../media/hdphoto1.wdp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3.jpeg"/></Relationships>
</file>

<file path=ppt/slides/_rels/slide3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6260" y="4345230"/>
            <a:ext cx="5650085" cy="859205"/>
          </a:xfrm>
        </p:spPr>
        <p:txBody>
          <a:bodyPr>
            <a:noAutofit/>
          </a:bodyPr>
          <a:lstStyle/>
          <a:p>
            <a:r>
              <a:rPr lang="ru-RU" sz="4000" b="1" dirty="0" smtClean="0"/>
              <a:t>Ведение школьной </a:t>
            </a:r>
            <a:br>
              <a:rPr lang="ru-RU" sz="4000" b="1" dirty="0" smtClean="0"/>
            </a:br>
            <a:r>
              <a:rPr lang="ru-RU" sz="4000" b="1" dirty="0" smtClean="0"/>
              <a:t>документации</a:t>
            </a:r>
            <a:endParaRPr lang="en-US" sz="40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0432" t="8418" b="18523"/>
          <a:stretch/>
        </p:blipFill>
        <p:spPr>
          <a:xfrm>
            <a:off x="6075122" y="1"/>
            <a:ext cx="3068877" cy="375780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saturation sat="66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r="51386"/>
          <a:stretch/>
        </p:blipFill>
        <p:spPr>
          <a:xfrm>
            <a:off x="-1" y="1"/>
            <a:ext cx="2892246" cy="3757808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0" y="3757809"/>
            <a:ext cx="9144000" cy="0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0" y="5872280"/>
            <a:ext cx="9144000" cy="0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1670605" y="985720"/>
            <a:ext cx="0" cy="15270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2892245" y="1"/>
            <a:ext cx="0" cy="3757809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6075122" y="1"/>
            <a:ext cx="0" cy="6857999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одзаголовок 10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39203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Ведение классного журнала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Классный 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журнал является государственным документом,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фиксирующим 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уровень фактического усвоения учебных программ.</a:t>
            </a:r>
          </a:p>
          <a:p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Аккуратное, точное и своевременное ведение его обязательно для каждого учителя и классного руководителя. Для школы первой ступени образования установлен отдельный классный журнал. </a:t>
            </a:r>
          </a:p>
          <a:p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 заполнении классного журнала необходимо помнить, что он является финансовым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документом</a:t>
            </a:r>
          </a:p>
          <a:p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 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того, как классный журнал оформлен, зависит объективная оценка труда учителя по многим критериям.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3659" t="38073" r="58912" b="16975"/>
          <a:stretch/>
        </p:blipFill>
        <p:spPr>
          <a:xfrm>
            <a:off x="0" y="0"/>
            <a:ext cx="1102291" cy="2298776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1102291" y="0"/>
            <a:ext cx="0" cy="6858000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526327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Ведение классного журнала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365195" y="1391393"/>
            <a:ext cx="7635250" cy="4275740"/>
          </a:xfrm>
        </p:spPr>
        <p:txBody>
          <a:bodyPr>
            <a:noAutofit/>
          </a:bodyPr>
          <a:lstStyle/>
          <a:p>
            <a:r>
              <a:rPr lang="ru-RU" sz="2400" dirty="0"/>
              <a:t>Классный журнал  является государственным документом, и ведение его </a:t>
            </a:r>
            <a:r>
              <a:rPr lang="ru-RU" sz="2400" b="1" dirty="0"/>
              <a:t>обязательно для каждого учителя,</a:t>
            </a:r>
            <a:r>
              <a:rPr lang="ru-RU" sz="2400" dirty="0"/>
              <a:t> классного руководителя. </a:t>
            </a:r>
          </a:p>
          <a:p>
            <a:r>
              <a:rPr lang="ru-RU" sz="2400" dirty="0"/>
              <a:t>Категорически </a:t>
            </a:r>
            <a:r>
              <a:rPr lang="ru-RU" sz="2400" b="1" dirty="0"/>
              <a:t>запрещается</a:t>
            </a:r>
            <a:r>
              <a:rPr lang="ru-RU" sz="2400" dirty="0"/>
              <a:t> допускать обучающихся  детей к работе с классными журналами</a:t>
            </a:r>
            <a:r>
              <a:rPr lang="ru-RU" sz="2400" dirty="0" smtClean="0"/>
              <a:t>.</a:t>
            </a:r>
          </a:p>
          <a:p>
            <a:r>
              <a:rPr lang="ru-RU" sz="2400" dirty="0"/>
              <a:t>Записи в журнале должны быть сделаны шариковой ручкой чёрного или  синего цвета (цвет пасты утверждается августовским педагогическим советом школы)  четко, аккуратно, без исправлений. </a:t>
            </a:r>
          </a:p>
          <a:p>
            <a:r>
              <a:rPr lang="ru-RU" sz="2400" dirty="0"/>
              <a:t>В конце каждого учебного года журналы, проверенные и подписанные директором или заместителем директора по УВР, сдаются в архив.  </a:t>
            </a:r>
          </a:p>
          <a:p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3659" t="38073" r="58912" b="16975"/>
          <a:stretch/>
        </p:blipFill>
        <p:spPr>
          <a:xfrm>
            <a:off x="0" y="0"/>
            <a:ext cx="1102291" cy="2298776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1102291" y="0"/>
            <a:ext cx="0" cy="6858000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342125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Ведение классного журнала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365195" y="1391393"/>
            <a:ext cx="7635250" cy="4275740"/>
          </a:xfrm>
        </p:spPr>
        <p:txBody>
          <a:bodyPr>
            <a:noAutofit/>
          </a:bodyPr>
          <a:lstStyle/>
          <a:p>
            <a:r>
              <a:rPr lang="ru-RU" sz="2400" dirty="0"/>
              <a:t>Необходимо помнить, что в классном журнале подлежит фиксации только </a:t>
            </a:r>
            <a:r>
              <a:rPr lang="ru-RU" sz="2400" b="1" dirty="0"/>
              <a:t>то количество уроков</a:t>
            </a:r>
            <a:r>
              <a:rPr lang="ru-RU" sz="2400" dirty="0"/>
              <a:t>, которое соответствует учебному плану и соответственно подлежит оплате.</a:t>
            </a:r>
          </a:p>
          <a:p>
            <a:r>
              <a:rPr lang="ru-RU" sz="2400" dirty="0"/>
              <a:t>Уроков (учебных курсов), которые не соответствуют учебному плану и не подлежат финансированию, в классном журнале быть НЕ ДОЛЖНО.</a:t>
            </a:r>
          </a:p>
          <a:p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3659" t="38073" r="58912" b="16975"/>
          <a:stretch/>
        </p:blipFill>
        <p:spPr>
          <a:xfrm>
            <a:off x="0" y="0"/>
            <a:ext cx="1102291" cy="2298776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1102291" y="0"/>
            <a:ext cx="0" cy="6858000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 descr="http://allforedu.ru/wp-content/uploads/2013/11/0003-002-Vedenie-klassnogo-zhurnala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34736"/>
          <a:stretch/>
        </p:blipFill>
        <p:spPr bwMode="auto">
          <a:xfrm>
            <a:off x="3808475" y="4345230"/>
            <a:ext cx="4762500" cy="2331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485750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классном журнале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олжно быть: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365195" y="1391393"/>
            <a:ext cx="7635250" cy="4275740"/>
          </a:xfrm>
        </p:spPr>
        <p:txBody>
          <a:bodyPr>
            <a:noAutofit/>
          </a:bodyPr>
          <a:lstStyle/>
          <a:p>
            <a:pPr lvl="0"/>
            <a:r>
              <a:rPr lang="ru-RU" sz="2400" u="sng" dirty="0"/>
              <a:t>оглавление (</a:t>
            </a:r>
            <a:r>
              <a:rPr lang="ru-RU" sz="2400" dirty="0"/>
              <a:t>записываются названия всех учебных предметов, соответствующие учебному плану с заглавной буквы)</a:t>
            </a:r>
          </a:p>
          <a:p>
            <a:pPr lvl="0"/>
            <a:r>
              <a:rPr lang="ru-RU" sz="2400" u="sng" dirty="0"/>
              <a:t>списки обучающихся </a:t>
            </a:r>
            <a:r>
              <a:rPr lang="ru-RU" sz="2400" dirty="0"/>
              <a:t>на всех страницах (фамилия, имя – полностью на первой предметной странице) в алфавитном порядке (по первой, второй и т.д. буквам русского алфавита); </a:t>
            </a:r>
          </a:p>
          <a:p>
            <a:pPr lvl="0"/>
            <a:r>
              <a:rPr lang="ru-RU" sz="2400" u="sng" dirty="0"/>
              <a:t>фамилию, имя, отчество учителя-предметника </a:t>
            </a:r>
            <a:r>
              <a:rPr lang="ru-RU" sz="2400" dirty="0"/>
              <a:t>(полностью без сокращений) на всех страницах журнала; </a:t>
            </a:r>
          </a:p>
          <a:p>
            <a:pPr lvl="0"/>
            <a:r>
              <a:rPr lang="ru-RU" sz="24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наименования предметов 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месяца  со строчной буквы;</a:t>
            </a:r>
          </a:p>
          <a:p>
            <a:pPr lvl="0"/>
            <a:r>
              <a:rPr lang="ru-RU" sz="2400" u="sng" dirty="0"/>
              <a:t>не допускаются </a:t>
            </a:r>
            <a:r>
              <a:rPr lang="ru-RU" sz="2400" u="sng" dirty="0" smtClean="0"/>
              <a:t>сокращения</a:t>
            </a:r>
            <a:endParaRPr lang="ru-RU" sz="24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3659" t="38073" r="58912" b="16975"/>
          <a:stretch/>
        </p:blipFill>
        <p:spPr>
          <a:xfrm>
            <a:off x="0" y="0"/>
            <a:ext cx="1102291" cy="2298776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1102291" y="0"/>
            <a:ext cx="0" cy="6858000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333876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классном журнале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олжно быть: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365195" y="1391393"/>
            <a:ext cx="7635250" cy="4275740"/>
          </a:xfrm>
        </p:spPr>
        <p:txBody>
          <a:bodyPr>
            <a:noAutofit/>
          </a:bodyPr>
          <a:lstStyle/>
          <a:p>
            <a:pPr lvl="0"/>
            <a:r>
              <a:rPr lang="ru-RU" sz="2400" u="sng" dirty="0"/>
              <a:t>общие сведения </a:t>
            </a:r>
            <a:r>
              <a:rPr lang="ru-RU" sz="2400" dirty="0"/>
              <a:t>об обучающихся детях; </a:t>
            </a:r>
          </a:p>
          <a:p>
            <a:pPr lvl="0"/>
            <a:r>
              <a:rPr lang="ru-RU" sz="2400" dirty="0"/>
              <a:t>сводную </a:t>
            </a:r>
            <a:r>
              <a:rPr lang="ru-RU" sz="2400" u="sng" dirty="0"/>
              <a:t>ведомость посещаемости</a:t>
            </a:r>
            <a:r>
              <a:rPr lang="ru-RU" sz="2400" dirty="0"/>
              <a:t>; </a:t>
            </a:r>
          </a:p>
          <a:p>
            <a:pPr lvl="0"/>
            <a:r>
              <a:rPr lang="ru-RU" sz="2400" dirty="0"/>
              <a:t>сводную ведомость </a:t>
            </a:r>
            <a:r>
              <a:rPr lang="ru-RU" sz="2400" u="sng" dirty="0"/>
              <a:t>учета успеваемости </a:t>
            </a:r>
            <a:r>
              <a:rPr lang="ru-RU" sz="2400" dirty="0"/>
              <a:t>обучающихся детей; </a:t>
            </a:r>
          </a:p>
          <a:p>
            <a:pPr lvl="0"/>
            <a:r>
              <a:rPr lang="ru-RU" sz="2400" dirty="0"/>
              <a:t>сведения о количестве пропущенных уроков (только количественный показатель без дополнительных пояснений), </a:t>
            </a:r>
          </a:p>
          <a:p>
            <a:pPr lvl="0"/>
            <a:r>
              <a:rPr lang="ru-RU" sz="2400" u="sng" dirty="0"/>
              <a:t>листок здоровья </a:t>
            </a:r>
            <a:r>
              <a:rPr lang="ru-RU" sz="2400" dirty="0"/>
              <a:t>(фамилия, имя обучающихся – полностью); классный руководитель контролирует заполнение медицинским работником сведений о состоянии здоровья обучающихся.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3659" t="38073" r="58912" b="16975"/>
          <a:stretch/>
        </p:blipFill>
        <p:spPr>
          <a:xfrm>
            <a:off x="0" y="0"/>
            <a:ext cx="1102291" cy="2298776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1102291" y="0"/>
            <a:ext cx="0" cy="6858000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466056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классном журнале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олжно быть: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670605" y="1391393"/>
            <a:ext cx="7329840" cy="4275740"/>
          </a:xfrm>
        </p:spPr>
        <p:txBody>
          <a:bodyPr>
            <a:noAutofit/>
          </a:bodyPr>
          <a:lstStyle/>
          <a:p>
            <a:r>
              <a:rPr lang="ru-RU" sz="2400" dirty="0"/>
              <a:t>В период обучения грамоте в 1-м классе учебного предмета </a:t>
            </a:r>
            <a:r>
              <a:rPr lang="ru-RU" sz="2400" dirty="0" smtClean="0"/>
              <a:t>“обучение </a:t>
            </a:r>
            <a:r>
              <a:rPr lang="ru-RU" sz="2400" dirty="0"/>
              <a:t>грамоте” не существует. Есть парные предметы “чтение” и “письмо”. </a:t>
            </a:r>
            <a:endParaRPr lang="ru-RU" sz="2400" dirty="0" smtClean="0"/>
          </a:p>
          <a:p>
            <a:r>
              <a:rPr lang="ru-RU" sz="2400" dirty="0" smtClean="0"/>
              <a:t>В </a:t>
            </a:r>
            <a:r>
              <a:rPr lang="ru-RU" sz="2400" dirty="0"/>
              <a:t> букварный период в журнале записывать учебные предметы «чтение» и «письмо», а в </a:t>
            </a:r>
            <a:r>
              <a:rPr lang="ru-RU" sz="2400" dirty="0" err="1"/>
              <a:t>послебукварном</a:t>
            </a:r>
            <a:r>
              <a:rPr lang="ru-RU" sz="2400" dirty="0"/>
              <a:t> периоде «литературное чтение» и «русский язык». В оглавлении пишем  «русский язык и литературное чтение</a:t>
            </a:r>
            <a:r>
              <a:rPr lang="ru-RU" sz="2400" dirty="0" smtClean="0"/>
              <a:t>».</a:t>
            </a:r>
          </a:p>
          <a:p>
            <a:endParaRPr lang="ru-RU" sz="2400" dirty="0"/>
          </a:p>
          <a:p>
            <a:r>
              <a:rPr lang="ru-RU" sz="2400" dirty="0"/>
              <a:t>Приказ Министерства образования России от 09.02.98 г. №322 утвердил в начальной школе курс «литературное чтение», недопустима запись «чтение». </a:t>
            </a:r>
          </a:p>
          <a:p>
            <a:endParaRPr lang="ru-RU" sz="2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3659" t="38073" r="58912" b="16975"/>
          <a:stretch/>
        </p:blipFill>
        <p:spPr>
          <a:xfrm>
            <a:off x="0" y="0"/>
            <a:ext cx="1102291" cy="2298776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1102291" y="0"/>
            <a:ext cx="0" cy="6858000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925421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базисном учебном плане: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281425" y="1201151"/>
            <a:ext cx="6719020" cy="4275740"/>
          </a:xfrm>
        </p:spPr>
        <p:txBody>
          <a:bodyPr>
            <a:noAutofit/>
          </a:bodyPr>
          <a:lstStyle/>
          <a:p>
            <a:pPr lvl="0"/>
            <a:r>
              <a:rPr lang="ru-RU" sz="2400" dirty="0" smtClean="0"/>
              <a:t>литературное </a:t>
            </a:r>
            <a:r>
              <a:rPr lang="ru-RU" sz="2400" dirty="0"/>
              <a:t>чтение (в период обучения  грамоте – чтение), </a:t>
            </a:r>
          </a:p>
          <a:p>
            <a:pPr lvl="0"/>
            <a:r>
              <a:rPr lang="ru-RU" sz="2400" dirty="0"/>
              <a:t>русский язык (в период обучения грамоте – письмо), </a:t>
            </a:r>
          </a:p>
          <a:p>
            <a:pPr lvl="0"/>
            <a:r>
              <a:rPr lang="ru-RU" sz="2400" dirty="0"/>
              <a:t>математика,</a:t>
            </a:r>
          </a:p>
          <a:p>
            <a:pPr lvl="0"/>
            <a:r>
              <a:rPr lang="ru-RU" sz="2400" dirty="0"/>
              <a:t>окружающий мир, </a:t>
            </a:r>
          </a:p>
          <a:p>
            <a:pPr lvl="0"/>
            <a:r>
              <a:rPr lang="ru-RU" sz="2400" dirty="0"/>
              <a:t>изобразительное искусство,</a:t>
            </a:r>
          </a:p>
          <a:p>
            <a:pPr lvl="0"/>
            <a:r>
              <a:rPr lang="ru-RU" sz="2400" dirty="0"/>
              <a:t>технология, </a:t>
            </a:r>
          </a:p>
          <a:p>
            <a:pPr lvl="0"/>
            <a:r>
              <a:rPr lang="ru-RU" sz="2400" dirty="0"/>
              <a:t>музыка, </a:t>
            </a:r>
          </a:p>
          <a:p>
            <a:pPr lvl="0"/>
            <a:r>
              <a:rPr lang="ru-RU" sz="2400" dirty="0"/>
              <a:t>физическая культура, </a:t>
            </a:r>
          </a:p>
          <a:p>
            <a:pPr lvl="0"/>
            <a:r>
              <a:rPr lang="ru-RU" sz="2400" dirty="0"/>
              <a:t>иностранный язык со 2-го класса (деление на группы).</a:t>
            </a:r>
          </a:p>
          <a:p>
            <a:endParaRPr lang="ru-RU" sz="2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3659" t="38073" r="58912" b="16975"/>
          <a:stretch/>
        </p:blipFill>
        <p:spPr>
          <a:xfrm>
            <a:off x="0" y="0"/>
            <a:ext cx="1102291" cy="2298776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1102291" y="0"/>
            <a:ext cx="0" cy="6858000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000309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классном журнале: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517900" y="1391393"/>
            <a:ext cx="7482545" cy="4275740"/>
          </a:xfrm>
        </p:spPr>
        <p:txBody>
          <a:bodyPr>
            <a:noAutofit/>
          </a:bodyPr>
          <a:lstStyle/>
          <a:p>
            <a:r>
              <a:rPr lang="ru-RU" sz="2400" dirty="0"/>
              <a:t>Часы школьного компонента отводятся на  предметы,  выбранные ОУ и утвержденные на августовском педсовете:  могут быть предметы из учебного плана, информатика, ОБЖ,  развивающие курсы и т. д.</a:t>
            </a:r>
          </a:p>
          <a:p>
            <a:r>
              <a:rPr lang="ru-RU" sz="2400" dirty="0"/>
              <a:t>Все изменения в списочном составе обучающихся  детей в журнале (выбытие, прибытие) может фиксировать только классный руководитель после приказа по школе. </a:t>
            </a:r>
          </a:p>
          <a:p>
            <a:r>
              <a:rPr lang="ru-RU" sz="1800" dirty="0"/>
              <a:t>Дата и номер приказа </a:t>
            </a:r>
            <a:r>
              <a:rPr lang="ru-RU" sz="1800" dirty="0" smtClean="0"/>
              <a:t>вносятся также </a:t>
            </a:r>
            <a:r>
              <a:rPr lang="ru-RU" sz="1800" dirty="0"/>
              <a:t>в журнал на каждую страницу всех предметов и на страницу «Сводной ведомости успеваемости учащихся» журнала вместо решения педсовета и именно на ту строку порядкового номера, где зафиксирована фамилия обучающегося:  </a:t>
            </a:r>
          </a:p>
          <a:p>
            <a:r>
              <a:rPr lang="ru-RU" sz="1800" dirty="0"/>
              <a:t>«прибыл или выбыл с ….числа, ….месяца …..года, приказ № … от…….»</a:t>
            </a:r>
          </a:p>
          <a:p>
            <a:endParaRPr lang="ru-RU" sz="2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3659" t="38073" r="58912" b="16975"/>
          <a:stretch/>
        </p:blipFill>
        <p:spPr>
          <a:xfrm>
            <a:off x="0" y="0"/>
            <a:ext cx="1102291" cy="2298776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1102291" y="0"/>
            <a:ext cx="0" cy="6858000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98369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классном журнале: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517900" y="1391393"/>
            <a:ext cx="7482545" cy="4275740"/>
          </a:xfrm>
        </p:spPr>
        <p:txBody>
          <a:bodyPr>
            <a:noAutofit/>
          </a:bodyPr>
          <a:lstStyle/>
          <a:p>
            <a:endParaRPr lang="ru-RU" sz="2400" dirty="0" smtClean="0"/>
          </a:p>
          <a:p>
            <a:endParaRPr lang="ru-RU" sz="2400" dirty="0"/>
          </a:p>
          <a:p>
            <a:endParaRPr lang="ru-RU" sz="2400" dirty="0" smtClean="0"/>
          </a:p>
          <a:p>
            <a:endParaRPr lang="ru-RU" sz="2400" dirty="0"/>
          </a:p>
          <a:p>
            <a:endParaRPr lang="ru-RU" sz="2400" dirty="0" smtClean="0"/>
          </a:p>
          <a:p>
            <a:r>
              <a:rPr lang="ru-RU" sz="2400" dirty="0" smtClean="0"/>
              <a:t>В </a:t>
            </a:r>
            <a:r>
              <a:rPr lang="ru-RU" sz="2400" dirty="0"/>
              <a:t>ходе учебного года </a:t>
            </a:r>
            <a:r>
              <a:rPr lang="ru-RU" sz="2400" b="1" dirty="0"/>
              <a:t>записки родителей</a:t>
            </a:r>
            <a:r>
              <a:rPr lang="ru-RU" sz="2400" dirty="0"/>
              <a:t> по поводу отсутствия на занятиях обучающихся хранятся в журнале (в большом конверте, вклеенном в конце журнала), все справки от врача передаются медицинской сестре, так как являются важными документами, фиксирующими и объясняющими отсутствие детей в школе.</a:t>
            </a:r>
          </a:p>
          <a:p>
            <a:pPr marL="0" indent="0">
              <a:buNone/>
            </a:pPr>
            <a:endParaRPr lang="ru-RU" sz="2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3659" t="38073" r="58912" b="16975"/>
          <a:stretch/>
        </p:blipFill>
        <p:spPr>
          <a:xfrm>
            <a:off x="0" y="0"/>
            <a:ext cx="1102291" cy="2298776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1102291" y="0"/>
            <a:ext cx="0" cy="6858000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30114" y="1149388"/>
            <a:ext cx="3715601" cy="20440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992171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классном журнале: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517900" y="1391393"/>
            <a:ext cx="7482545" cy="4275740"/>
          </a:xfrm>
        </p:spPr>
        <p:txBody>
          <a:bodyPr>
            <a:noAutofit/>
          </a:bodyPr>
          <a:lstStyle/>
          <a:p>
            <a:r>
              <a:rPr lang="ru-RU" sz="2400" dirty="0"/>
              <a:t>Журнал заполняется учителем в день проведения урока. Количество проведенных уроков и соответствующие им даты должны совпадать. Дату проведения урока в правой части развернутого листа журнала надлежит фиксировать только арабскими цифрами, например: 05.09.;  23.11.</a:t>
            </a:r>
          </a:p>
          <a:p>
            <a:endParaRPr lang="ru-RU" sz="2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3659" t="38073" r="58912" b="16975"/>
          <a:stretch/>
        </p:blipFill>
        <p:spPr>
          <a:xfrm>
            <a:off x="0" y="0"/>
            <a:ext cx="1102291" cy="2298776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1102291" y="0"/>
            <a:ext cx="0" cy="6858000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24" name="Picture 4" descr="http://3.bp.blogspot.com/-c94PVLFSGbk/UprF8urYIII/AAAAAAAAApc/SA1ycpGj4H4/s1600/23908_128861946912305180523_Original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b="44005"/>
          <a:stretch/>
        </p:blipFill>
        <p:spPr bwMode="auto">
          <a:xfrm>
            <a:off x="1851025" y="3887115"/>
            <a:ext cx="6844010" cy="2551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Овал 8"/>
          <p:cNvSpPr/>
          <p:nvPr/>
        </p:nvSpPr>
        <p:spPr>
          <a:xfrm>
            <a:off x="6404460" y="4345230"/>
            <a:ext cx="763526" cy="209314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59601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Личные дела учащихся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2207360"/>
            <a:ext cx="8543245" cy="4581150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en-US" sz="7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colorTemperature colorTemp="53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235" t="46762" r="51386" b="25927"/>
          <a:stretch/>
        </p:blipFill>
        <p:spPr>
          <a:xfrm>
            <a:off x="0" y="0"/>
            <a:ext cx="2739540" cy="11688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0000" t="8174" b="68691"/>
          <a:stretch/>
        </p:blipFill>
        <p:spPr>
          <a:xfrm>
            <a:off x="6048375" y="-10574"/>
            <a:ext cx="3095625" cy="1189972"/>
          </a:xfrm>
          <a:prstGeom prst="rect">
            <a:avLst/>
          </a:prstGeom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42191"/>
          <a:stretch/>
        </p:blipFill>
        <p:spPr bwMode="auto">
          <a:xfrm>
            <a:off x="448965" y="2207360"/>
            <a:ext cx="7420515" cy="42811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1033094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классном журнале: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517900" y="1391393"/>
            <a:ext cx="7482545" cy="4275740"/>
          </a:xfrm>
        </p:spPr>
        <p:txBody>
          <a:bodyPr>
            <a:noAutofit/>
          </a:bodyPr>
          <a:lstStyle/>
          <a:p>
            <a:r>
              <a:rPr lang="ru-RU" sz="2400" dirty="0"/>
              <a:t>Даты, проставленные на развороте слева, должны строго соответствовать датам, проставленным справа. Месяц и число записываются в соответствии с расписанием уроков, утвержденным директором школы.</a:t>
            </a:r>
          </a:p>
          <a:p>
            <a:endParaRPr lang="ru-RU" sz="2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3659" t="38073" r="58912" b="16975"/>
          <a:stretch/>
        </p:blipFill>
        <p:spPr>
          <a:xfrm>
            <a:off x="0" y="0"/>
            <a:ext cx="1102291" cy="2298776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1102291" y="0"/>
            <a:ext cx="0" cy="6858000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4" descr="http://3.bp.blogspot.com/-c94PVLFSGbk/UprF8urYIII/AAAAAAAAApc/SA1ycpGj4H4/s1600/23908_128861946912305180523_Original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b="44280"/>
          <a:stretch/>
        </p:blipFill>
        <p:spPr bwMode="auto">
          <a:xfrm>
            <a:off x="1851025" y="3887115"/>
            <a:ext cx="6844010" cy="2538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Овал 1"/>
          <p:cNvSpPr/>
          <p:nvPr/>
        </p:nvSpPr>
        <p:spPr>
          <a:xfrm rot="21236479" flipV="1">
            <a:off x="2889274" y="4192275"/>
            <a:ext cx="3212747" cy="27031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 стрелкой 8"/>
          <p:cNvCxnSpPr/>
          <p:nvPr/>
        </p:nvCxnSpPr>
        <p:spPr>
          <a:xfrm>
            <a:off x="5242067" y="4407279"/>
            <a:ext cx="1436840" cy="658549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486485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классном журнале: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517900" y="1391393"/>
            <a:ext cx="7482545" cy="4275740"/>
          </a:xfrm>
        </p:spPr>
        <p:txBody>
          <a:bodyPr>
            <a:noAutofit/>
          </a:bodyPr>
          <a:lstStyle/>
          <a:p>
            <a:r>
              <a:rPr lang="ru-RU" sz="2400" dirty="0"/>
              <a:t>На правой стороне развернутой страницы журнала учитель обязан записывать тему, изученную на уроке, не допуская сокращений слов. При записи тем повторения, решения задач, практических работ, изложений обязательно указывается конкретная тема.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3659" t="38073" r="58912" b="16975"/>
          <a:stretch/>
        </p:blipFill>
        <p:spPr>
          <a:xfrm>
            <a:off x="0" y="0"/>
            <a:ext cx="1102291" cy="2298776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1102291" y="0"/>
            <a:ext cx="0" cy="6858000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4" descr="http://3.bp.blogspot.com/-c94PVLFSGbk/UprF8urYIII/AAAAAAAAApc/SA1ycpGj4H4/s1600/23908_128861946912305180523_Original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b="44280"/>
          <a:stretch/>
        </p:blipFill>
        <p:spPr bwMode="auto">
          <a:xfrm>
            <a:off x="1851025" y="3887115"/>
            <a:ext cx="6844010" cy="2538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Овал 1"/>
          <p:cNvSpPr/>
          <p:nvPr/>
        </p:nvSpPr>
        <p:spPr>
          <a:xfrm rot="21236479" flipV="1">
            <a:off x="6935067" y="4247211"/>
            <a:ext cx="1395242" cy="181854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24325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классном журнале: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517900" y="1391393"/>
            <a:ext cx="7482545" cy="4275740"/>
          </a:xfrm>
        </p:spPr>
        <p:txBody>
          <a:bodyPr>
            <a:noAutofit/>
          </a:bodyPr>
          <a:lstStyle/>
          <a:p>
            <a:r>
              <a:rPr lang="ru-RU" sz="2400" dirty="0"/>
              <a:t>Количество часов по каждой теме должно соответствовать утвержденному  МО календарно-тематическому планированию и программе по предмету.  </a:t>
            </a:r>
          </a:p>
          <a:p>
            <a:endParaRPr lang="ru-RU" sz="2400" dirty="0" smtClean="0"/>
          </a:p>
          <a:p>
            <a:r>
              <a:rPr lang="ru-RU" sz="2400" dirty="0" smtClean="0"/>
              <a:t>Невыполнение </a:t>
            </a:r>
            <a:r>
              <a:rPr lang="ru-RU" sz="2400" dirty="0"/>
              <a:t>программы  считается 6 часов при 2-х часовом курсе и 10 часов при 3-х часовом курсе. </a:t>
            </a:r>
          </a:p>
          <a:p>
            <a:endParaRPr lang="ru-RU" sz="2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3659" t="38073" r="58912" b="16975"/>
          <a:stretch/>
        </p:blipFill>
        <p:spPr>
          <a:xfrm>
            <a:off x="0" y="0"/>
            <a:ext cx="1102291" cy="2298776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1102291" y="0"/>
            <a:ext cx="0" cy="6858000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474901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классном журнале: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517900" y="1391393"/>
            <a:ext cx="7482545" cy="4275740"/>
          </a:xfrm>
        </p:spPr>
        <p:txBody>
          <a:bodyPr>
            <a:noAutofit/>
          </a:bodyPr>
          <a:lstStyle/>
          <a:p>
            <a:r>
              <a:rPr lang="ru-RU" sz="2400" dirty="0"/>
              <a:t>В графе «Домашнее задание» записываются содержание задания с отражением специфики организации домашней работы и характер его выполнения (повторить, выучить наизусть, прочитать, рассказывать), номер  страницы, номера задач и упражнений, практические задания. Если учащимся дается задание по повторению, то конкретно указывается его объём.</a:t>
            </a:r>
          </a:p>
          <a:p>
            <a:endParaRPr lang="ru-RU" sz="2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3659" t="38073" r="58912" b="16975"/>
          <a:stretch/>
        </p:blipFill>
        <p:spPr>
          <a:xfrm>
            <a:off x="0" y="0"/>
            <a:ext cx="1102291" cy="2298776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1102291" y="0"/>
            <a:ext cx="0" cy="6858000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46" name="Picture 2" descr="http://ic.pics.livejournal.com/ph0tosniper/9334159/28028/28028_original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5476" b="19350"/>
          <a:stretch/>
        </p:blipFill>
        <p:spPr bwMode="auto">
          <a:xfrm>
            <a:off x="2892245" y="4497935"/>
            <a:ext cx="5619750" cy="1691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Овал 1"/>
          <p:cNvSpPr/>
          <p:nvPr/>
        </p:nvSpPr>
        <p:spPr>
          <a:xfrm rot="20094156">
            <a:off x="7923661" y="4447163"/>
            <a:ext cx="580485" cy="137434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81233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странице иностранного языка: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517900" y="1391393"/>
            <a:ext cx="7482545" cy="4275740"/>
          </a:xfrm>
        </p:spPr>
        <p:txBody>
          <a:bodyPr>
            <a:noAutofit/>
          </a:bodyPr>
          <a:lstStyle/>
          <a:p>
            <a:r>
              <a:rPr lang="ru-RU" sz="2400" dirty="0"/>
              <a:t>Все записи должны быть на русском языке, кроме разделов грамматики, которые трудно переводятся на русский язык.</a:t>
            </a:r>
          </a:p>
          <a:p>
            <a:r>
              <a:rPr lang="ru-RU" sz="2400" dirty="0"/>
              <a:t>В журнале должен быть отражен каждый новый раздел, каждая новая тема в рамках раздела, основные развивающие задачи данного урока по видам речевой деятельности. Также следует вести подробную запись содержания уроков повторения. </a:t>
            </a:r>
          </a:p>
          <a:p>
            <a:r>
              <a:rPr lang="ru-RU" sz="2400" dirty="0"/>
              <a:t>Обязательно фиксируется вид работы и её содержание.</a:t>
            </a:r>
          </a:p>
          <a:p>
            <a:endParaRPr lang="ru-RU" sz="2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3659" t="38073" r="58912" b="16975"/>
          <a:stretch/>
        </p:blipFill>
        <p:spPr>
          <a:xfrm>
            <a:off x="0" y="0"/>
            <a:ext cx="1102291" cy="2298776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1102291" y="0"/>
            <a:ext cx="0" cy="6858000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93899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Выставление отметок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661455" y="1149388"/>
            <a:ext cx="7482545" cy="4275740"/>
          </a:xfrm>
        </p:spPr>
        <p:txBody>
          <a:bodyPr>
            <a:noAutofit/>
          </a:bodyPr>
          <a:lstStyle/>
          <a:p>
            <a:r>
              <a:rPr lang="ru-RU" sz="2400" dirty="0"/>
              <a:t>Следует помнить, что выставление неудовлетворительных   отметок на первых уроках после длительного отсутствия учащихся (трёх и более уроков, после каникул) сдерживает развитие успехов в учебно-познавательной деятельности ученика и формирует негативное отношение к учению и учебной деятельности</a:t>
            </a:r>
            <a:r>
              <a:rPr lang="ru-RU" sz="2400" dirty="0" smtClean="0"/>
              <a:t>.</a:t>
            </a:r>
          </a:p>
          <a:p>
            <a:r>
              <a:rPr lang="ru-RU" sz="2400" dirty="0"/>
              <a:t>Отметки по письменным работам  проставляются в графе того дня, когда проводилась работа. Работу над ошибками следует проводить после каждого контрольного измерения (работа над ошибками – часть урока). </a:t>
            </a:r>
            <a:endParaRPr lang="ru-RU" sz="2400" dirty="0" smtClean="0"/>
          </a:p>
          <a:p>
            <a:r>
              <a:rPr lang="ru-RU" sz="2400" dirty="0" smtClean="0"/>
              <a:t>Две </a:t>
            </a:r>
            <a:r>
              <a:rPr lang="ru-RU" sz="2400" dirty="0"/>
              <a:t>о</a:t>
            </a:r>
            <a:r>
              <a:rPr lang="ru-RU" sz="2400" dirty="0" smtClean="0"/>
              <a:t>ценки ставятся в одной клеточке без дробной черты.</a:t>
            </a:r>
            <a:endParaRPr lang="ru-RU" sz="2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3659" t="38073" r="58912" b="16975"/>
          <a:stretch/>
        </p:blipFill>
        <p:spPr>
          <a:xfrm>
            <a:off x="0" y="0"/>
            <a:ext cx="1102291" cy="2298776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1102291" y="0"/>
            <a:ext cx="0" cy="6858000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98618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Выставление отметок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656296" y="1214799"/>
            <a:ext cx="7482545" cy="4275740"/>
          </a:xfrm>
        </p:spPr>
        <p:txBody>
          <a:bodyPr>
            <a:noAutofit/>
          </a:bodyPr>
          <a:lstStyle/>
          <a:p>
            <a:r>
              <a:rPr lang="ru-RU" sz="2400" dirty="0"/>
              <a:t>Выставление в журнале точек, отметок со знаком “минус”, “плюс”, записи карандашом не допускаются, так как таких оценочных знаков официально не существует. В клетках для отметок учитель имеет право записывать только один из следующих символов: 2, 3, 4, 5, н/а, </a:t>
            </a:r>
            <a:r>
              <a:rPr lang="ru-RU" sz="2400" dirty="0" err="1"/>
              <a:t>осв</a:t>
            </a:r>
            <a:r>
              <a:rPr lang="ru-RU" sz="2400" dirty="0"/>
              <a:t>, н – пропуск урока (оценка “1”- в начальной школе не допустима). Выставление в одной клетке двух отметок допускается  только на уроках русского языка. </a:t>
            </a:r>
          </a:p>
          <a:p>
            <a:r>
              <a:rPr lang="ru-RU" sz="2400" dirty="0"/>
              <a:t>6.7. Отметка «н/а» (не аттестован) может быть выставлена в случае отсутствия (пропуска) учащимся более 75% учебного времени по согласованию с учеником и его родителями.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3659" t="38073" r="58912" b="16975"/>
          <a:stretch/>
        </p:blipFill>
        <p:spPr>
          <a:xfrm>
            <a:off x="0" y="0"/>
            <a:ext cx="1102291" cy="2298776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1102291" y="0"/>
            <a:ext cx="0" cy="6858000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175437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конце года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517900" y="1391393"/>
            <a:ext cx="7482545" cy="4275740"/>
          </a:xfrm>
        </p:spPr>
        <p:txBody>
          <a:bodyPr>
            <a:noAutofit/>
          </a:bodyPr>
          <a:lstStyle/>
          <a:p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конце учебного года на предметной странице вместо темы урока рекомендуется сделать запись о прохождении программы:</a:t>
            </a:r>
          </a:p>
          <a:p>
            <a:endParaRPr lang="ru-RU" sz="3200" dirty="0" smtClean="0">
              <a:latin typeface="AnastasiaScript" pitchFamily="2" charset="0"/>
            </a:endParaRPr>
          </a:p>
          <a:p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astasiaScript" pitchFamily="2" charset="0"/>
              </a:rPr>
              <a:t>По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astasiaScript" pitchFamily="2" charset="0"/>
              </a:rPr>
              <a:t>плану … часов;  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astasiaScript" pitchFamily="2" charset="0"/>
              </a:rPr>
              <a:t> Фактически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astasiaScript" pitchFamily="2" charset="0"/>
              </a:rPr>
              <a:t>… часов.</a:t>
            </a:r>
          </a:p>
          <a:p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astasiaScript" pitchFamily="2" charset="0"/>
              </a:rPr>
              <a:t>Программа выполнена полностью.                               </a:t>
            </a:r>
            <a:endParaRPr lang="ru-RU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astasiaScript" pitchFamily="2" charset="0"/>
            </a:endParaRPr>
          </a:p>
          <a:p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astasiaScript" pitchFamily="2" charset="0"/>
              </a:rPr>
              <a:t>Подпись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astasiaScript" pitchFamily="2" charset="0"/>
              </a:rPr>
              <a:t>учителя, дата.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3659" t="38073" r="58912" b="16975"/>
          <a:stretch/>
        </p:blipFill>
        <p:spPr>
          <a:xfrm>
            <a:off x="0" y="0"/>
            <a:ext cx="1102291" cy="2298776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1102291" y="0"/>
            <a:ext cx="0" cy="6858000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817718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3659" t="38073" r="58912" b="16975"/>
          <a:stretch/>
        </p:blipFill>
        <p:spPr>
          <a:xfrm>
            <a:off x="0" y="0"/>
            <a:ext cx="1102291" cy="2298776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1102291" y="0"/>
            <a:ext cx="0" cy="6858000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70605" y="1109747"/>
            <a:ext cx="6719020" cy="37790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099050" y="5072806"/>
            <a:ext cx="21378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 smtClean="0">
                <a:solidFill>
                  <a:schemeClr val="bg1"/>
                </a:solidFill>
                <a:hlinkClick r:id="rId6" action="ppaction://hlinkfile"/>
              </a:rPr>
              <a:t>Видеосюже</a:t>
            </a:r>
            <a:r>
              <a:rPr lang="ru-RU" dirty="0" smtClean="0">
                <a:solidFill>
                  <a:schemeClr val="bg1"/>
                </a:solidFill>
                <a:hlinkClick r:id="rId7" action="ppaction://hlinkfile"/>
              </a:rPr>
              <a:t>т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8726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Дневник учащегося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2207360"/>
            <a:ext cx="8543245" cy="4581150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en-US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colorTemperature colorTemp="53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235" t="46762" r="51386" b="25927"/>
          <a:stretch/>
        </p:blipFill>
        <p:spPr>
          <a:xfrm>
            <a:off x="0" y="0"/>
            <a:ext cx="2739540" cy="11688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0000" t="8174" b="68691"/>
          <a:stretch/>
        </p:blipFill>
        <p:spPr>
          <a:xfrm>
            <a:off x="6048375" y="-10574"/>
            <a:ext cx="3095625" cy="1189972"/>
          </a:xfrm>
          <a:prstGeom prst="rect">
            <a:avLst/>
          </a:prstGeom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2437" y="2247900"/>
            <a:ext cx="6715548" cy="4333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198810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Личные дела учащихся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2207360"/>
            <a:ext cx="8543245" cy="4581150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sz="9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Личные дела обучающихся заводятся классным руководителем по поступлению в 1 класс на основании личного заявления родителей.</a:t>
            </a:r>
          </a:p>
          <a:p>
            <a:pPr marL="0" indent="0">
              <a:buNone/>
            </a:pPr>
            <a:endParaRPr lang="ru-RU" sz="9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ru-RU" sz="9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оформления личного дела должны быть представлены следующие документы:</a:t>
            </a:r>
          </a:p>
          <a:p>
            <a:pPr lvl="1"/>
            <a:r>
              <a:rPr lang="ru-RU" sz="7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копия </a:t>
            </a:r>
            <a:r>
              <a:rPr lang="ru-RU" sz="7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свидетельства о рождении;</a:t>
            </a:r>
          </a:p>
          <a:p>
            <a:pPr lvl="1"/>
            <a:r>
              <a:rPr lang="ru-RU" sz="7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медицинская карта;</a:t>
            </a:r>
          </a:p>
          <a:p>
            <a:pPr lvl="1"/>
            <a:r>
              <a:rPr lang="ru-RU" sz="7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справка о регистрации ребенка по месту жительства (по месту пребывания)</a:t>
            </a:r>
          </a:p>
          <a:p>
            <a:pPr lvl="1"/>
            <a:r>
              <a:rPr lang="ru-RU" sz="7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заявление родителей с указанием, что родители ознакомлены с Уставом  Учреждения, лицензией на право ведения образовательной деятельности, свидетельством о государственной аккредитации, основными образовательными программами, реализуемыми Учреждением, и другими документами, регламентирующими организацию образовательного процесса в Учреждении</a:t>
            </a:r>
            <a:endParaRPr lang="en-US" sz="7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endParaRPr lang="en-US" sz="7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colorTemperature colorTemp="53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235" t="46762" r="51386" b="25927"/>
          <a:stretch/>
        </p:blipFill>
        <p:spPr>
          <a:xfrm>
            <a:off x="0" y="0"/>
            <a:ext cx="2739540" cy="11688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0000" t="8174" b="68691"/>
          <a:stretch/>
        </p:blipFill>
        <p:spPr>
          <a:xfrm>
            <a:off x="6048375" y="-10574"/>
            <a:ext cx="3095625" cy="1189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451108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Дневник учащегося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2207360"/>
            <a:ext cx="8543245" cy="4581150"/>
          </a:xfrm>
        </p:spPr>
        <p:txBody>
          <a:bodyPr>
            <a:normAutofit/>
          </a:bodyPr>
          <a:lstStyle/>
          <a:p>
            <a:r>
              <a:rPr lang="ru-RU" sz="2600" dirty="0"/>
              <a:t>Дневники учащихся следует вести </a:t>
            </a:r>
            <a:r>
              <a:rPr lang="ru-RU" sz="2600" b="1" dirty="0"/>
              <a:t>со второго класса. </a:t>
            </a:r>
            <a:endParaRPr lang="ru-RU" sz="2600" dirty="0"/>
          </a:p>
          <a:p>
            <a:pPr marL="800100" lvl="2" indent="0">
              <a:spcBef>
                <a:spcPts val="0"/>
              </a:spcBef>
              <a:buNone/>
            </a:pPr>
            <a:r>
              <a:rPr lang="ru-RU" sz="1800" dirty="0"/>
              <a:t>    «...</a:t>
            </a:r>
            <a:r>
              <a:rPr lang="ru-RU" sz="1800" b="1" dirty="0"/>
              <a:t>В</a:t>
            </a:r>
            <a:r>
              <a:rPr lang="ru-RU" sz="1800" dirty="0"/>
              <a:t> </a:t>
            </a:r>
            <a:r>
              <a:rPr lang="ru-RU" sz="1800" b="1" dirty="0"/>
              <a:t>первом классе четырехлетней начальной школы исключается система бального (отметочного) оценивания»; «…у первоклассников не сформированы в должной степени навыки чтения, письма, оформления письменных работ»;</a:t>
            </a:r>
            <a:r>
              <a:rPr lang="ru-RU" sz="1800" dirty="0"/>
              <a:t> </a:t>
            </a:r>
            <a:r>
              <a:rPr lang="ru-RU" sz="1800" b="1" dirty="0"/>
              <a:t>«…домашние задания задаются только со второго полугодия»</a:t>
            </a:r>
            <a:r>
              <a:rPr lang="ru-RU" sz="1800" dirty="0"/>
              <a:t> (Письмо Минобразования РФ от 25.09.2000 г. </a:t>
            </a:r>
            <a:r>
              <a:rPr lang="ru-RU" sz="1800" dirty="0" smtClean="0"/>
              <a:t>№‚ </a:t>
            </a:r>
            <a:r>
              <a:rPr lang="ru-RU" sz="1800" dirty="0"/>
              <a:t>021/11-13 «Об организации обучения в первом классе четырехлетней начальной школы»).</a:t>
            </a:r>
          </a:p>
          <a:p>
            <a:r>
              <a:rPr lang="ru-RU" dirty="0" smtClean="0"/>
              <a:t>Допускается </a:t>
            </a:r>
            <a:r>
              <a:rPr lang="ru-RU" dirty="0"/>
              <a:t>ведение дневников учащихся первого классов втором полугодии учебного года  </a:t>
            </a:r>
            <a:r>
              <a:rPr lang="ru-RU" b="1" dirty="0"/>
              <a:t>исключительно для фиксации расписания  уроков и домашнего задания.</a:t>
            </a:r>
            <a:endParaRPr lang="ru-RU" sz="2000" dirty="0"/>
          </a:p>
          <a:p>
            <a:pPr marL="457200" lvl="1" indent="0">
              <a:buNone/>
            </a:pPr>
            <a:endParaRPr lang="en-US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colorTemperature colorTemp="53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235" t="46762" r="51386" b="25927"/>
          <a:stretch/>
        </p:blipFill>
        <p:spPr>
          <a:xfrm>
            <a:off x="0" y="0"/>
            <a:ext cx="2739540" cy="11688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0000" t="8174" b="68691"/>
          <a:stretch/>
        </p:blipFill>
        <p:spPr>
          <a:xfrm>
            <a:off x="6048375" y="-10574"/>
            <a:ext cx="3095625" cy="1189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98542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Дневник учащегося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2207360"/>
            <a:ext cx="8856890" cy="4886560"/>
          </a:xfrm>
        </p:spPr>
        <p:txBody>
          <a:bodyPr>
            <a:normAutofit lnSpcReduction="10000"/>
          </a:bodyPr>
          <a:lstStyle/>
          <a:p>
            <a:r>
              <a:rPr lang="ru-RU" dirty="0"/>
              <a:t>«...Домашние задания учащимся начальных классов даются с учетом возможности их выполнения в следующих пределах: </a:t>
            </a:r>
            <a:endParaRPr lang="ru-RU" sz="2000" dirty="0"/>
          </a:p>
          <a:p>
            <a:pPr lvl="2"/>
            <a:r>
              <a:rPr lang="ru-RU" b="1" dirty="0"/>
              <a:t>в   1-м классе (со вто­рого полугодия) - до 1 часа;</a:t>
            </a:r>
            <a:endParaRPr lang="ru-RU" sz="1600" dirty="0"/>
          </a:p>
          <a:p>
            <a:pPr lvl="2"/>
            <a:r>
              <a:rPr lang="ru-RU" b="1" dirty="0"/>
              <a:t>во 2-м - до 1,5 часов</a:t>
            </a:r>
            <a:r>
              <a:rPr lang="ru-RU" dirty="0"/>
              <a:t>;</a:t>
            </a:r>
            <a:endParaRPr lang="ru-RU" sz="1600" dirty="0"/>
          </a:p>
          <a:p>
            <a:pPr lvl="2"/>
            <a:r>
              <a:rPr lang="ru-RU" b="1" dirty="0"/>
              <a:t>в   3-4-х - до 2-х часов</a:t>
            </a:r>
            <a:r>
              <a:rPr lang="ru-RU" b="1" dirty="0" smtClean="0"/>
              <a:t>».</a:t>
            </a:r>
            <a:endParaRPr lang="ru-RU" sz="1600" dirty="0"/>
          </a:p>
          <a:p>
            <a:r>
              <a:rPr lang="en-US" b="1" dirty="0"/>
              <a:t>3. </a:t>
            </a:r>
            <a:r>
              <a:rPr lang="en-US" dirty="0"/>
              <a:t> </a:t>
            </a:r>
            <a:r>
              <a:rPr lang="en-US" dirty="0" err="1"/>
              <a:t>Объем</a:t>
            </a:r>
            <a:r>
              <a:rPr lang="en-US" dirty="0"/>
              <a:t> и </a:t>
            </a:r>
            <a:r>
              <a:rPr lang="en-US" dirty="0" err="1"/>
              <a:t>степень</a:t>
            </a:r>
            <a:r>
              <a:rPr lang="en-US" dirty="0"/>
              <a:t> </a:t>
            </a:r>
            <a:r>
              <a:rPr lang="en-US" dirty="0" err="1"/>
              <a:t>сложности</a:t>
            </a:r>
            <a:r>
              <a:rPr lang="en-US" dirty="0"/>
              <a:t> </a:t>
            </a:r>
            <a:r>
              <a:rPr lang="en-US" dirty="0" err="1"/>
              <a:t>домашних</a:t>
            </a:r>
            <a:r>
              <a:rPr lang="en-US" dirty="0"/>
              <a:t> </a:t>
            </a:r>
            <a:r>
              <a:rPr lang="en-US" dirty="0" err="1"/>
              <a:t>заданий</a:t>
            </a:r>
            <a:r>
              <a:rPr lang="en-US" dirty="0"/>
              <a:t> </a:t>
            </a:r>
            <a:r>
              <a:rPr lang="en-US" dirty="0" err="1"/>
              <a:t>должны</a:t>
            </a:r>
            <a:r>
              <a:rPr lang="en-US" dirty="0"/>
              <a:t> </a:t>
            </a:r>
            <a:r>
              <a:rPr lang="en-US" dirty="0" err="1"/>
              <a:t>строго</a:t>
            </a:r>
            <a:r>
              <a:rPr lang="en-US" dirty="0"/>
              <a:t> </a:t>
            </a:r>
            <a:r>
              <a:rPr lang="en-US" b="1" dirty="0" err="1"/>
              <a:t>соответствовать</a:t>
            </a:r>
            <a:r>
              <a:rPr lang="en-US" b="1" dirty="0"/>
              <a:t> </a:t>
            </a:r>
            <a:r>
              <a:rPr lang="en-US" b="1" dirty="0" err="1"/>
              <a:t>СанПиНу</a:t>
            </a:r>
            <a:r>
              <a:rPr lang="en-US" b="1" dirty="0"/>
              <a:t> </a:t>
            </a:r>
            <a:r>
              <a:rPr lang="en-US" dirty="0"/>
              <a:t> </a:t>
            </a:r>
            <a:r>
              <a:rPr lang="en-US" dirty="0" err="1"/>
              <a:t>по</a:t>
            </a:r>
            <a:r>
              <a:rPr lang="en-US" dirty="0"/>
              <a:t> </a:t>
            </a:r>
            <a:r>
              <a:rPr lang="en-US" dirty="0" err="1"/>
              <a:t>каждому</a:t>
            </a:r>
            <a:r>
              <a:rPr lang="en-US" dirty="0"/>
              <a:t> </a:t>
            </a:r>
            <a:r>
              <a:rPr lang="en-US" dirty="0" err="1"/>
              <a:t>классу</a:t>
            </a:r>
            <a:r>
              <a:rPr lang="en-US" dirty="0"/>
              <a:t> </a:t>
            </a:r>
            <a:r>
              <a:rPr lang="en-US" b="1" dirty="0" err="1" smtClean="0"/>
              <a:t>не</a:t>
            </a:r>
            <a:r>
              <a:rPr lang="en-US" b="1" dirty="0" smtClean="0"/>
              <a:t> </a:t>
            </a:r>
            <a:r>
              <a:rPr lang="en-US" b="1" dirty="0" err="1"/>
              <a:t>должен</a:t>
            </a:r>
            <a:r>
              <a:rPr lang="en-US" b="1" dirty="0"/>
              <a:t> </a:t>
            </a:r>
            <a:r>
              <a:rPr lang="en-US" b="1" dirty="0" err="1"/>
              <a:t>превышать</a:t>
            </a:r>
            <a:r>
              <a:rPr lang="en-US" b="1" dirty="0"/>
              <a:t> 50% </a:t>
            </a:r>
            <a:r>
              <a:rPr lang="en-US" b="1" dirty="0" err="1"/>
              <a:t>объема</a:t>
            </a:r>
            <a:r>
              <a:rPr lang="en-US" b="1" dirty="0"/>
              <a:t>  </a:t>
            </a:r>
            <a:r>
              <a:rPr lang="en-US" b="1" dirty="0" err="1" smtClean="0"/>
              <a:t>аудитор</a:t>
            </a:r>
            <a:r>
              <a:rPr lang="ru-RU" b="1" dirty="0" smtClean="0"/>
              <a:t>н</a:t>
            </a:r>
            <a:r>
              <a:rPr lang="en-US" b="1" dirty="0" err="1" smtClean="0"/>
              <a:t>ой</a:t>
            </a:r>
            <a:r>
              <a:rPr lang="en-US" b="1" dirty="0" smtClean="0"/>
              <a:t> </a:t>
            </a:r>
            <a:r>
              <a:rPr lang="en-US" b="1" dirty="0" err="1"/>
              <a:t>нагрузки</a:t>
            </a:r>
            <a:r>
              <a:rPr lang="en-US" dirty="0"/>
              <a:t> и </a:t>
            </a:r>
            <a:r>
              <a:rPr lang="en-US" b="1" dirty="0" err="1"/>
              <a:t>по</a:t>
            </a:r>
            <a:r>
              <a:rPr lang="en-US" b="1" dirty="0"/>
              <a:t> </a:t>
            </a:r>
            <a:r>
              <a:rPr lang="en-US" b="1" dirty="0" err="1"/>
              <a:t>содержанию</a:t>
            </a:r>
            <a:r>
              <a:rPr lang="en-US" b="1" dirty="0"/>
              <a:t> </a:t>
            </a:r>
            <a:r>
              <a:rPr lang="en-US" b="1" dirty="0" err="1"/>
              <a:t>не</a:t>
            </a:r>
            <a:r>
              <a:rPr lang="en-US" b="1" dirty="0"/>
              <a:t> </a:t>
            </a:r>
            <a:r>
              <a:rPr lang="en-US" b="1" dirty="0" err="1"/>
              <a:t>должен</a:t>
            </a:r>
            <a:r>
              <a:rPr lang="en-US" b="1" dirty="0"/>
              <a:t> </a:t>
            </a:r>
            <a:r>
              <a:rPr lang="en-US" b="1" dirty="0" err="1"/>
              <a:t>быть</a:t>
            </a:r>
            <a:r>
              <a:rPr lang="en-US" b="1" dirty="0"/>
              <a:t> </a:t>
            </a:r>
            <a:r>
              <a:rPr lang="en-US" b="1" dirty="0" err="1"/>
              <a:t>сложнее</a:t>
            </a:r>
            <a:r>
              <a:rPr lang="en-US" b="1" dirty="0"/>
              <a:t> </a:t>
            </a:r>
            <a:r>
              <a:rPr lang="en-US" b="1" dirty="0" err="1"/>
              <a:t>классно-урочного</a:t>
            </a:r>
            <a:r>
              <a:rPr lang="en-US" b="1" dirty="0"/>
              <a:t> </a:t>
            </a:r>
            <a:r>
              <a:rPr lang="en-US" b="1" dirty="0" err="1"/>
              <a:t>материала</a:t>
            </a:r>
            <a:r>
              <a:rPr lang="en-US" b="1" dirty="0"/>
              <a:t>». </a:t>
            </a:r>
            <a:endParaRPr lang="ru-RU" sz="2000" dirty="0"/>
          </a:p>
          <a:p>
            <a:pPr marL="457200" lvl="1" indent="0">
              <a:buNone/>
            </a:pPr>
            <a:endParaRPr lang="en-US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colorTemperature colorTemp="53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235" t="46762" r="51386" b="25927"/>
          <a:stretch/>
        </p:blipFill>
        <p:spPr>
          <a:xfrm>
            <a:off x="0" y="0"/>
            <a:ext cx="2739540" cy="11688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0000" t="8174" b="68691"/>
          <a:stretch/>
        </p:blipFill>
        <p:spPr>
          <a:xfrm>
            <a:off x="6048375" y="-10574"/>
            <a:ext cx="3095625" cy="1189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06858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Дневник учащегося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2207360"/>
            <a:ext cx="8543245" cy="4581150"/>
          </a:xfrm>
        </p:spPr>
        <p:txBody>
          <a:bodyPr>
            <a:normAutofit/>
          </a:bodyPr>
          <a:lstStyle/>
          <a:p>
            <a:pPr lvl="1">
              <a:buFont typeface="Wingdings" pitchFamily="2" charset="2"/>
              <a:buChar char="§"/>
            </a:pPr>
            <a:r>
              <a:rPr lang="en-US" sz="2400" b="1" dirty="0" err="1"/>
              <a:t>На</a:t>
            </a:r>
            <a:r>
              <a:rPr lang="en-US" sz="2400" b="1" dirty="0"/>
              <a:t> </a:t>
            </a:r>
            <a:r>
              <a:rPr lang="en-US" sz="2400" b="1" dirty="0" err="1"/>
              <a:t>выходные</a:t>
            </a:r>
            <a:r>
              <a:rPr lang="en-US" sz="2400" b="1" dirty="0"/>
              <a:t> и </a:t>
            </a:r>
            <a:r>
              <a:rPr lang="en-US" sz="2400" b="1" dirty="0" err="1"/>
              <a:t>праздничные</a:t>
            </a:r>
            <a:r>
              <a:rPr lang="en-US" sz="2400" b="1" dirty="0"/>
              <a:t> </a:t>
            </a:r>
            <a:r>
              <a:rPr lang="en-US" sz="2400" b="1" dirty="0" err="1"/>
              <a:t>дни</a:t>
            </a:r>
            <a:r>
              <a:rPr lang="en-US" sz="2400" dirty="0"/>
              <a:t> </a:t>
            </a:r>
            <a:r>
              <a:rPr lang="en-US" sz="2400" dirty="0" err="1"/>
              <a:t>домашние</a:t>
            </a:r>
            <a:r>
              <a:rPr lang="en-US" sz="2400" dirty="0"/>
              <a:t> </a:t>
            </a:r>
            <a:r>
              <a:rPr lang="en-US" sz="2400" dirty="0" err="1"/>
              <a:t>задания</a:t>
            </a:r>
            <a:r>
              <a:rPr lang="en-US" sz="2400" dirty="0"/>
              <a:t> </a:t>
            </a:r>
            <a:r>
              <a:rPr lang="en-US" sz="2400" dirty="0" err="1"/>
              <a:t>не</a:t>
            </a:r>
            <a:r>
              <a:rPr lang="en-US" sz="2400" dirty="0"/>
              <a:t> </a:t>
            </a:r>
            <a:r>
              <a:rPr lang="en-US" sz="2400" dirty="0" err="1" smtClean="0"/>
              <a:t>задаются</a:t>
            </a:r>
            <a:r>
              <a:rPr lang="ru-RU" sz="2400" dirty="0" smtClean="0"/>
              <a:t>.</a:t>
            </a:r>
          </a:p>
          <a:p>
            <a:pPr lvl="1">
              <a:buFont typeface="Wingdings" pitchFamily="2" charset="2"/>
              <a:buChar char="§"/>
            </a:pPr>
            <a:r>
              <a:rPr lang="ru-RU" sz="2400" dirty="0"/>
              <a:t>Оценочная деятельность и отметочная фиксация достижений младших школьников, в</a:t>
            </a:r>
            <a:br>
              <a:rPr lang="ru-RU" sz="2400" dirty="0"/>
            </a:br>
            <a:r>
              <a:rPr lang="ru-RU" sz="2400" dirty="0"/>
              <a:t>том числе и в дневниках учащихся, осуществляется только </a:t>
            </a:r>
            <a:r>
              <a:rPr lang="ru-RU" sz="2400" b="1" dirty="0"/>
              <a:t>со второго класса и в стро­гом соответствии с Письмом (нормы оценок) Минобразования РФ от 19.11.1998 г. </a:t>
            </a:r>
            <a:r>
              <a:rPr lang="en-US" sz="2400" b="1" dirty="0"/>
              <a:t>N</a:t>
            </a:r>
            <a:r>
              <a:rPr lang="ru-RU" sz="2400" b="1" dirty="0"/>
              <a:t>° 1561/14-15 «Контроль и оценка результатов обучения в начальной школе», </a:t>
            </a:r>
            <a:r>
              <a:rPr lang="ru-RU" sz="2400" dirty="0"/>
              <a:t>в котором сказано, что </a:t>
            </a:r>
            <a:r>
              <a:rPr lang="ru-RU" sz="1800" b="1" dirty="0"/>
              <a:t>«...Необходимо отказаться от выставления отметок учащимся 1-го класса в течение всего первого года. </a:t>
            </a:r>
            <a:endParaRPr lang="ru-RU" sz="1800" dirty="0"/>
          </a:p>
          <a:p>
            <a:pPr lvl="1">
              <a:buFont typeface="Wingdings" pitchFamily="2" charset="2"/>
              <a:buChar char="§"/>
            </a:pPr>
            <a:r>
              <a:rPr lang="en-US" sz="1800" dirty="0" smtClean="0"/>
              <a:t> </a:t>
            </a:r>
            <a:endParaRPr lang="en-US" sz="1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colorTemperature colorTemp="53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235" t="46762" r="51386" b="25927"/>
          <a:stretch/>
        </p:blipFill>
        <p:spPr>
          <a:xfrm>
            <a:off x="0" y="0"/>
            <a:ext cx="2739540" cy="11688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0000" t="8174" b="68691"/>
          <a:stretch/>
        </p:blipFill>
        <p:spPr>
          <a:xfrm>
            <a:off x="6048375" y="-10574"/>
            <a:ext cx="3095625" cy="1189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33510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Дневник учащегося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2207360"/>
            <a:ext cx="8543245" cy="4581150"/>
          </a:xfrm>
        </p:spPr>
        <p:txBody>
          <a:bodyPr>
            <a:normAutofit/>
          </a:bodyPr>
          <a:lstStyle/>
          <a:p>
            <a:pPr lvl="1">
              <a:buFont typeface="Wingdings" pitchFamily="2" charset="2"/>
              <a:buChar char="§"/>
            </a:pPr>
            <a:r>
              <a:rPr lang="ru-RU" sz="2400" b="1" dirty="0"/>
              <a:t>Недопустимо ставить отметку «1». </a:t>
            </a:r>
            <a:endParaRPr lang="ru-RU" sz="2400" b="1" dirty="0" smtClean="0"/>
          </a:p>
          <a:p>
            <a:pPr lvl="1">
              <a:buFont typeface="Wingdings" pitchFamily="2" charset="2"/>
              <a:buChar char="§"/>
            </a:pPr>
            <a:r>
              <a:rPr lang="ru-RU" sz="2400" b="1" dirty="0"/>
              <a:t>Категорически запрещается ставить отметку «2» и снижать любую отметку за отсутствие у учащихся на уроке школьно-письменных принадлежностей, а также за опоздание </a:t>
            </a:r>
            <a:r>
              <a:rPr lang="ru-RU" sz="2400" dirty="0"/>
              <a:t>в школу или на урок. </a:t>
            </a:r>
          </a:p>
          <a:p>
            <a:pPr lvl="1">
              <a:buFont typeface="Wingdings" pitchFamily="2" charset="2"/>
              <a:buChar char="§"/>
            </a:pPr>
            <a:r>
              <a:rPr lang="ru-RU" sz="2400" b="1" dirty="0"/>
              <a:t>Отметка за поведение не допускается</a:t>
            </a:r>
            <a:endParaRPr lang="ru-RU" sz="2400" b="1" dirty="0" smtClean="0"/>
          </a:p>
          <a:p>
            <a:pPr marL="457200" lvl="1" indent="0">
              <a:buNone/>
            </a:pPr>
            <a:endParaRPr lang="en-US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colorTemperature colorTemp="53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235" t="46762" r="51386" b="25927"/>
          <a:stretch/>
        </p:blipFill>
        <p:spPr>
          <a:xfrm>
            <a:off x="0" y="0"/>
            <a:ext cx="2739540" cy="11688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0000" t="8174" b="68691"/>
          <a:stretch/>
        </p:blipFill>
        <p:spPr>
          <a:xfrm>
            <a:off x="6048375" y="-10574"/>
            <a:ext cx="3095625" cy="1189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86455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Дневник учащегося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2207360"/>
            <a:ext cx="8543245" cy="4581150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ru-RU" sz="2400" dirty="0" smtClean="0"/>
              <a:t>Все </a:t>
            </a:r>
            <a:r>
              <a:rPr lang="ru-RU" sz="2400" dirty="0"/>
              <a:t>записи в дневниках учащихся должны вестись аккуратно, четко и безошибочно. </a:t>
            </a:r>
            <a:endParaRPr lang="ru-RU" sz="2400" dirty="0" smtClean="0"/>
          </a:p>
          <a:p>
            <a:pPr marL="457200" lvl="1" indent="0">
              <a:buNone/>
            </a:pPr>
            <a:endParaRPr lang="ru-RU" sz="2400" u="sng" dirty="0"/>
          </a:p>
          <a:p>
            <a:pPr marL="457200" lvl="1" indent="0">
              <a:buNone/>
            </a:pPr>
            <a:r>
              <a:rPr lang="ru-RU" sz="2400" u="sng" dirty="0" smtClean="0"/>
              <a:t>Учитель </a:t>
            </a:r>
            <a:r>
              <a:rPr lang="ru-RU" sz="2400" u="sng" dirty="0"/>
              <a:t>(классный руководитель) обязан исправлять все орфографические, пунктуационные и стилистические ошибки, </a:t>
            </a:r>
            <a:r>
              <a:rPr lang="ru-RU" sz="2400" dirty="0"/>
              <a:t>т.к. данная работа является составной и неотъемлемой частью формирования навыка грамотного письма и работы над ошибками. </a:t>
            </a:r>
            <a:endParaRPr lang="en-US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colorTemperature colorTemp="53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235" t="46762" r="51386" b="25927"/>
          <a:stretch/>
        </p:blipFill>
        <p:spPr>
          <a:xfrm>
            <a:off x="0" y="0"/>
            <a:ext cx="2739540" cy="11688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0000" t="8174" b="68691"/>
          <a:stretch/>
        </p:blipFill>
        <p:spPr>
          <a:xfrm>
            <a:off x="6048375" y="-10574"/>
            <a:ext cx="3095625" cy="1189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556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Дневник учащегося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20990" y="2207360"/>
            <a:ext cx="3771220" cy="4581150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ru-RU" sz="2400" b="1" dirty="0"/>
              <a:t>В конце каждой недели</a:t>
            </a:r>
            <a:r>
              <a:rPr lang="ru-RU" sz="2400" dirty="0"/>
              <a:t>  классный руководитель и родители обучающихся (лица их за­меняющие) проверяют дневники и ставят свои подписи на правой стороне разворота дневника.</a:t>
            </a:r>
          </a:p>
          <a:p>
            <a:pPr marL="457200" lvl="1" indent="0">
              <a:buNone/>
            </a:pPr>
            <a:endParaRPr lang="en-US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colorTemperature colorTemp="53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235" t="46762" r="51386" b="25927"/>
          <a:stretch/>
        </p:blipFill>
        <p:spPr>
          <a:xfrm>
            <a:off x="0" y="0"/>
            <a:ext cx="2739540" cy="11688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0000" t="8174" b="68691"/>
          <a:stretch/>
        </p:blipFill>
        <p:spPr>
          <a:xfrm>
            <a:off x="6048375" y="-10574"/>
            <a:ext cx="3095625" cy="1189972"/>
          </a:xfrm>
          <a:prstGeom prst="rect">
            <a:avLst/>
          </a:prstGeom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8965" y="2207360"/>
            <a:ext cx="4772025" cy="3162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860902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Дневник учащегося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2490" y="2207360"/>
            <a:ext cx="7779720" cy="45811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err="1"/>
              <a:t>Контроль</a:t>
            </a:r>
            <a:r>
              <a:rPr lang="en-US" b="1" dirty="0"/>
              <a:t> </a:t>
            </a:r>
            <a:r>
              <a:rPr lang="en-US" b="1" dirty="0" err="1"/>
              <a:t>за</a:t>
            </a:r>
            <a:r>
              <a:rPr lang="en-US" b="1" dirty="0"/>
              <a:t> </a:t>
            </a:r>
            <a:r>
              <a:rPr lang="en-US" b="1" dirty="0" err="1"/>
              <a:t>качеством</a:t>
            </a:r>
            <a:r>
              <a:rPr lang="en-US" dirty="0"/>
              <a:t> </a:t>
            </a:r>
            <a:r>
              <a:rPr lang="en-US" dirty="0" err="1"/>
              <a:t>ведения</a:t>
            </a:r>
            <a:r>
              <a:rPr lang="en-US" dirty="0"/>
              <a:t> </a:t>
            </a:r>
            <a:r>
              <a:rPr lang="en-US" dirty="0" err="1"/>
              <a:t>дневников</a:t>
            </a:r>
            <a:r>
              <a:rPr lang="en-US" dirty="0"/>
              <a:t> </a:t>
            </a:r>
            <a:r>
              <a:rPr lang="en-US" dirty="0" err="1"/>
              <a:t>учащихся</a:t>
            </a:r>
            <a:r>
              <a:rPr lang="en-US" dirty="0"/>
              <a:t> </a:t>
            </a:r>
            <a:r>
              <a:rPr lang="en-US" dirty="0" err="1"/>
              <a:t>осуществляют</a:t>
            </a:r>
            <a:r>
              <a:rPr lang="en-US" dirty="0"/>
              <a:t>:</a:t>
            </a:r>
            <a:endParaRPr lang="ru-RU" sz="2000" dirty="0"/>
          </a:p>
          <a:p>
            <a:r>
              <a:rPr lang="ru-RU" dirty="0" smtClean="0"/>
              <a:t>а) </a:t>
            </a:r>
            <a:r>
              <a:rPr lang="ru-RU" b="1" dirty="0" smtClean="0"/>
              <a:t>еженедельно</a:t>
            </a:r>
            <a:r>
              <a:rPr lang="ru-RU" dirty="0" smtClean="0"/>
              <a:t> </a:t>
            </a:r>
            <a:r>
              <a:rPr lang="ru-RU" dirty="0"/>
              <a:t>- классный руководитель;</a:t>
            </a:r>
            <a:endParaRPr lang="ru-RU" sz="2000" dirty="0"/>
          </a:p>
          <a:p>
            <a:r>
              <a:rPr lang="ru-RU" dirty="0"/>
              <a:t> </a:t>
            </a:r>
            <a:r>
              <a:rPr lang="ru-RU" dirty="0" smtClean="0"/>
              <a:t>в) </a:t>
            </a:r>
            <a:r>
              <a:rPr lang="ru-RU" b="1" dirty="0" smtClean="0"/>
              <a:t>ежемесячно</a:t>
            </a:r>
            <a:r>
              <a:rPr lang="ru-RU" dirty="0" smtClean="0"/>
              <a:t> </a:t>
            </a:r>
            <a:r>
              <a:rPr lang="ru-RU" dirty="0"/>
              <a:t>и </a:t>
            </a:r>
            <a:r>
              <a:rPr lang="ru-RU" b="1" dirty="0"/>
              <a:t>раз в четверть</a:t>
            </a:r>
            <a:r>
              <a:rPr lang="ru-RU" dirty="0"/>
              <a:t> - заместитель директора  школы первой ступени.</a:t>
            </a:r>
            <a:endParaRPr lang="ru-RU" sz="2000" dirty="0"/>
          </a:p>
          <a:p>
            <a:pPr marL="457200" lvl="1" indent="0">
              <a:buNone/>
            </a:pPr>
            <a:endParaRPr lang="en-US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colorTemperature colorTemp="53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235" t="46762" r="51386" b="25927"/>
          <a:stretch/>
        </p:blipFill>
        <p:spPr>
          <a:xfrm>
            <a:off x="0" y="0"/>
            <a:ext cx="2739540" cy="11688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0000" t="8174" b="68691"/>
          <a:stretch/>
        </p:blipFill>
        <p:spPr>
          <a:xfrm>
            <a:off x="6048375" y="-10574"/>
            <a:ext cx="3095625" cy="1189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93945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Письмо </a:t>
            </a:r>
            <a:br>
              <a:rPr lang="ru-RU" dirty="0" smtClean="0"/>
            </a:br>
            <a:r>
              <a:rPr lang="ru-RU" dirty="0" smtClean="0"/>
              <a:t>Министерства образования и науки РФ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2000" dirty="0"/>
              <a:t>о</a:t>
            </a:r>
            <a:r>
              <a:rPr lang="ru-RU" sz="2000" dirty="0" smtClean="0"/>
              <a:t>т 25.10.2016</a:t>
            </a:r>
            <a:endParaRPr lang="ru-RU" dirty="0"/>
          </a:p>
          <a:p>
            <a:pPr marL="0" indent="0">
              <a:buNone/>
            </a:pPr>
            <a:endParaRPr lang="ru-RU" sz="800" b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Дополнения и разъяснения по устранению избыточной отчетности учителей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817204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Личные дела учащихся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2207360"/>
            <a:ext cx="8543245" cy="4581150"/>
          </a:xfrm>
        </p:spPr>
        <p:txBody>
          <a:bodyPr>
            <a:normAutofit/>
          </a:bodyPr>
          <a:lstStyle/>
          <a:p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Личное дело ведется на всем протяжении обучения обучающихся.</a:t>
            </a:r>
          </a:p>
          <a:p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Личное 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дело имеет номер, соответствующий номеру в алфавитной книге записи учащихся (например, №  К/5 означает, что обучающийся записан в алфавитной книге на букву «К» под №5).</a:t>
            </a:r>
          </a:p>
          <a:p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Личные 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дела учащихся хранятся в канцелярии директора в строго отведенном месте. Личные дела одного класса находятся вместе в одной папке и должны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          быть 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разложены в алфавитном порядке.</a:t>
            </a:r>
          </a:p>
          <a:p>
            <a:pPr marL="457200" lvl="1" indent="0">
              <a:buNone/>
            </a:pP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colorTemperature colorTemp="53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235" t="46762" r="51386" b="25927"/>
          <a:stretch/>
        </p:blipFill>
        <p:spPr>
          <a:xfrm>
            <a:off x="0" y="0"/>
            <a:ext cx="2739540" cy="11688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0000" t="8174" b="68691"/>
          <a:stretch/>
        </p:blipFill>
        <p:spPr>
          <a:xfrm>
            <a:off x="6048375" y="-10574"/>
            <a:ext cx="3095625" cy="1189972"/>
          </a:xfrm>
          <a:prstGeom prst="rect">
            <a:avLst/>
          </a:prstGeom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15279" y="5480539"/>
            <a:ext cx="1985165" cy="13774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2501469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Личные дела учащихся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2207360"/>
            <a:ext cx="8543245" cy="4581150"/>
          </a:xfrm>
        </p:spPr>
        <p:txBody>
          <a:bodyPr>
            <a:normAutofit fontScale="92500" lnSpcReduction="20000"/>
          </a:bodyPr>
          <a:lstStyle/>
          <a:p>
            <a:r>
              <a:rPr lang="ru-RU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Контроль </a:t>
            </a:r>
            <a:r>
              <a:rPr lang="ru-RU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над состоянием личных дел осуществляется классным руководителем, заместителем директора по учебно-воспитательной работе и директором общеобразовательного учреждения.</a:t>
            </a:r>
          </a:p>
          <a:p>
            <a:r>
              <a:rPr lang="ru-RU" sz="2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Проверка </a:t>
            </a:r>
            <a:r>
              <a:rPr lang="ru-RU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личных дел обучающихся осуществляется по плану </a:t>
            </a:r>
            <a:r>
              <a:rPr lang="ru-RU" sz="2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внутришкольного</a:t>
            </a:r>
            <a:r>
              <a:rPr lang="ru-RU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контроля, не менее 2х раз в год. В необходимых случаях проверка осуществляется внепланово, оперативно.</a:t>
            </a:r>
          </a:p>
          <a:p>
            <a:r>
              <a:rPr lang="ru-RU" sz="2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Цели </a:t>
            </a:r>
            <a:r>
              <a:rPr lang="ru-RU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объект контроля – правильность оформления личных дел обучающихся.</a:t>
            </a:r>
          </a:p>
          <a:p>
            <a:r>
              <a:rPr lang="ru-RU" sz="2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 </a:t>
            </a:r>
            <a:r>
              <a:rPr lang="ru-RU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систематические грубые нарушения при работе с личными делами обучающихся директор вправе объявить замечание или выговор.</a:t>
            </a:r>
          </a:p>
          <a:p>
            <a:pPr marL="457200" lvl="1" indent="0">
              <a:buNone/>
            </a:pPr>
            <a:endParaRPr lang="en-US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colorTemperature colorTemp="53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235" t="46762" r="51386" b="25927"/>
          <a:stretch/>
        </p:blipFill>
        <p:spPr>
          <a:xfrm>
            <a:off x="0" y="0"/>
            <a:ext cx="2739540" cy="11688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0000" t="8174" b="68691"/>
          <a:stretch/>
        </p:blipFill>
        <p:spPr>
          <a:xfrm>
            <a:off x="6048375" y="-10574"/>
            <a:ext cx="3095625" cy="1189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459712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1138425"/>
            <a:ext cx="8543245" cy="1143000"/>
          </a:xfrm>
        </p:spPr>
        <p:txBody>
          <a:bodyPr>
            <a:normAutofit fontScale="90000"/>
          </a:bodyPr>
          <a:lstStyle/>
          <a:p>
            <a:pPr algn="l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Порядок работы с личными делами учащихся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2054655"/>
            <a:ext cx="8543245" cy="4581150"/>
          </a:xfrm>
        </p:spPr>
        <p:txBody>
          <a:bodyPr>
            <a:noAutofit/>
          </a:bodyPr>
          <a:lstStyle/>
          <a:p>
            <a:r>
              <a:rPr lang="ru-RU" sz="2400" dirty="0" smtClean="0"/>
              <a:t>Классные </a:t>
            </a:r>
            <a:r>
              <a:rPr lang="ru-RU" sz="2400" dirty="0"/>
              <a:t>руководители проверяют состояние личных дел ежегодно в сентябре и мае текущего года на наличие необходимых документов.</a:t>
            </a:r>
          </a:p>
          <a:p>
            <a:r>
              <a:rPr lang="ru-RU" sz="2400" dirty="0" smtClean="0"/>
              <a:t>Личные </a:t>
            </a:r>
            <a:r>
              <a:rPr lang="ru-RU" sz="2400" dirty="0"/>
              <a:t>дела обучающихся ведутся классными руководителями. Записи в личном деле необходимо вести четко, аккуратно и только чернилами. По окончании каждого года под графой «подпись классного руководителя» проставляется печать </a:t>
            </a:r>
            <a:r>
              <a:rPr lang="ru-RU" sz="2400" dirty="0" smtClean="0"/>
              <a:t>школы.</a:t>
            </a:r>
          </a:p>
          <a:p>
            <a:r>
              <a:rPr lang="ru-RU" sz="2400" dirty="0" smtClean="0"/>
              <a:t>В </a:t>
            </a:r>
            <a:r>
              <a:rPr lang="ru-RU" sz="2400" dirty="0"/>
              <a:t>личное дело ученика заносятся: общие сведения об ученике, итоговые отметки за каждый учебный год, заверенные подписью классного руководителя и печатью для документов.</a:t>
            </a:r>
          </a:p>
          <a:p>
            <a:pPr marL="457200" lvl="1" indent="0">
              <a:buNone/>
            </a:pPr>
            <a:endParaRPr lang="en-US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colorTemperature colorTemp="53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235" t="46762" r="51386" b="25927"/>
          <a:stretch/>
        </p:blipFill>
        <p:spPr>
          <a:xfrm>
            <a:off x="0" y="0"/>
            <a:ext cx="2739540" cy="11688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0000" t="8174" b="68691"/>
          <a:stretch/>
        </p:blipFill>
        <p:spPr>
          <a:xfrm>
            <a:off x="6048375" y="-10574"/>
            <a:ext cx="3095625" cy="1189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579741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1138425"/>
            <a:ext cx="8543245" cy="1143000"/>
          </a:xfrm>
        </p:spPr>
        <p:txBody>
          <a:bodyPr>
            <a:normAutofit fontScale="90000"/>
          </a:bodyPr>
          <a:lstStyle/>
          <a:p>
            <a:pPr algn="l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Порядок работы с личными делами учащихся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2054655"/>
            <a:ext cx="8543245" cy="4581150"/>
          </a:xfrm>
        </p:spPr>
        <p:txBody>
          <a:bodyPr>
            <a:noAutofit/>
          </a:bodyPr>
          <a:lstStyle/>
          <a:p>
            <a:r>
              <a:rPr lang="ru-RU" sz="2400" dirty="0" smtClean="0"/>
              <a:t>В </a:t>
            </a:r>
            <a:r>
              <a:rPr lang="ru-RU" sz="2400" dirty="0"/>
              <a:t>папку личных дел класса классный руководитель вкладывает список класса с указанием фамилии, имени, номера личных дел,  Ф.И.О. классного руководителя. Список меняется ежегодно. Если обучающийся выбыл в течение учебного года, то делается отметка о выбытии, указывается номер приказа.</a:t>
            </a:r>
          </a:p>
          <a:p>
            <a:r>
              <a:rPr lang="ru-RU" sz="2400" dirty="0" smtClean="0"/>
              <a:t>При </a:t>
            </a:r>
            <a:r>
              <a:rPr lang="ru-RU" sz="2400" dirty="0"/>
              <a:t>исправлении оценки дается пояснение, ставится печать и подпись директора.</a:t>
            </a:r>
          </a:p>
          <a:p>
            <a:r>
              <a:rPr lang="ru-RU" sz="2400" dirty="0" smtClean="0"/>
              <a:t>В </a:t>
            </a:r>
            <a:r>
              <a:rPr lang="ru-RU" sz="2400" dirty="0"/>
              <a:t>графе о пропусках проставляется количество пропущенных уроков с отметкой по болезни или без уважительной причины</a:t>
            </a:r>
            <a:r>
              <a:rPr lang="ru-RU" sz="2400" dirty="0" smtClean="0"/>
              <a:t>.</a:t>
            </a:r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colorTemperature colorTemp="53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235" t="46762" r="51386" b="25927"/>
          <a:stretch/>
        </p:blipFill>
        <p:spPr>
          <a:xfrm>
            <a:off x="0" y="0"/>
            <a:ext cx="2739540" cy="11688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0000" t="8174" b="68691"/>
          <a:stretch/>
        </p:blipFill>
        <p:spPr>
          <a:xfrm>
            <a:off x="6048375" y="-10574"/>
            <a:ext cx="3095625" cy="1189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113873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1138425"/>
            <a:ext cx="8543245" cy="1143000"/>
          </a:xfrm>
        </p:spPr>
        <p:txBody>
          <a:bodyPr>
            <a:normAutofit fontScale="90000"/>
          </a:bodyPr>
          <a:lstStyle/>
          <a:p>
            <a:pPr algn="l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Порядок работы с личными делами учащихся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1425" y="2207360"/>
            <a:ext cx="6710785" cy="4581150"/>
          </a:xfrm>
        </p:spPr>
        <p:txBody>
          <a:bodyPr>
            <a:noAutofit/>
          </a:bodyPr>
          <a:lstStyle/>
          <a:p>
            <a:r>
              <a:rPr lang="ru-RU" sz="2400" dirty="0" smtClean="0"/>
              <a:t>Общие </a:t>
            </a:r>
            <a:r>
              <a:rPr lang="ru-RU" sz="2400" dirty="0"/>
              <a:t>сведения об обучающихся корректируются классным руководителем по мере изменения данных</a:t>
            </a:r>
            <a:r>
              <a:rPr lang="ru-RU" sz="2400" dirty="0" smtClean="0"/>
              <a:t>.</a:t>
            </a:r>
          </a:p>
          <a:p>
            <a:endParaRPr lang="ru-RU" sz="2400" dirty="0"/>
          </a:p>
          <a:p>
            <a:r>
              <a:rPr lang="ru-RU" sz="2400" dirty="0" smtClean="0"/>
              <a:t>Личное дело выдается </a:t>
            </a:r>
            <a:r>
              <a:rPr lang="ru-RU" sz="2400" dirty="0"/>
              <a:t>родителям обучающегося  при наличии приказа «О выбытии» и предоставления подтверждающей справки из другого ОУ.</a:t>
            </a:r>
          </a:p>
          <a:p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colorTemperature colorTemp="53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235" t="46762" r="51386" b="25927"/>
          <a:stretch/>
        </p:blipFill>
        <p:spPr>
          <a:xfrm>
            <a:off x="0" y="0"/>
            <a:ext cx="2739540" cy="11688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0000" t="8174" b="68691"/>
          <a:stretch/>
        </p:blipFill>
        <p:spPr>
          <a:xfrm>
            <a:off x="6048375" y="-10574"/>
            <a:ext cx="3095625" cy="1189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74258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Классный журнал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3659" t="38073" r="58912" b="16975"/>
          <a:stretch/>
        </p:blipFill>
        <p:spPr>
          <a:xfrm>
            <a:off x="0" y="0"/>
            <a:ext cx="1102291" cy="2298776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1102291" y="0"/>
            <a:ext cx="0" cy="6858000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68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41056"/>
          <a:stretch/>
        </p:blipFill>
        <p:spPr bwMode="auto">
          <a:xfrm>
            <a:off x="1517900" y="1443834"/>
            <a:ext cx="4581937" cy="47338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84011" y="2020721"/>
            <a:ext cx="3305614" cy="4615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10163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1296</TotalTime>
  <Words>1141</Words>
  <Application>Microsoft Office PowerPoint</Application>
  <PresentationFormat>Экран (4:3)</PresentationFormat>
  <Paragraphs>147</Paragraphs>
  <Slides>37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38" baseType="lpstr">
      <vt:lpstr>Office Theme</vt:lpstr>
      <vt:lpstr>Ведение школьной  документации</vt:lpstr>
      <vt:lpstr>Личные дела учащихся</vt:lpstr>
      <vt:lpstr>Личные дела учащихся</vt:lpstr>
      <vt:lpstr>Личные дела учащихся</vt:lpstr>
      <vt:lpstr>Личные дела учащихся</vt:lpstr>
      <vt:lpstr>Порядок работы с личными делами учащихся</vt:lpstr>
      <vt:lpstr>Порядок работы с личными делами учащихся</vt:lpstr>
      <vt:lpstr>Порядок работы с личными делами учащихся</vt:lpstr>
      <vt:lpstr>Классный журнал</vt:lpstr>
      <vt:lpstr>Ведение классного журнала</vt:lpstr>
      <vt:lpstr>Ведение классного журнала</vt:lpstr>
      <vt:lpstr>Ведение классного журнала</vt:lpstr>
      <vt:lpstr>В классном журнале должно быть:</vt:lpstr>
      <vt:lpstr>В классном журнале должно быть:</vt:lpstr>
      <vt:lpstr>В классном журнале должно быть:</vt:lpstr>
      <vt:lpstr>В базисном учебном плане:</vt:lpstr>
      <vt:lpstr>В классном журнале:</vt:lpstr>
      <vt:lpstr>В классном журнале:</vt:lpstr>
      <vt:lpstr>В классном журнале:</vt:lpstr>
      <vt:lpstr>В классном журнале:</vt:lpstr>
      <vt:lpstr>В классном журнале:</vt:lpstr>
      <vt:lpstr>В классном журнале:</vt:lpstr>
      <vt:lpstr>В классном журнале:</vt:lpstr>
      <vt:lpstr>На странице иностранного языка:</vt:lpstr>
      <vt:lpstr>Выставление отметок</vt:lpstr>
      <vt:lpstr>Выставление отметок</vt:lpstr>
      <vt:lpstr>В конце года</vt:lpstr>
      <vt:lpstr>Слайд 28</vt:lpstr>
      <vt:lpstr>Дневник учащегося</vt:lpstr>
      <vt:lpstr>Дневник учащегося</vt:lpstr>
      <vt:lpstr>Дневник учащегося</vt:lpstr>
      <vt:lpstr>Дневник учащегося</vt:lpstr>
      <vt:lpstr>Дневник учащегося</vt:lpstr>
      <vt:lpstr>Дневник учащегося</vt:lpstr>
      <vt:lpstr>Дневник учащегося</vt:lpstr>
      <vt:lpstr>Дневник учащегося</vt:lpstr>
      <vt:lpstr>Письмо  Министерства образования и науки РФ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Julian</dc:creator>
  <cp:lastModifiedBy>Пользователь</cp:lastModifiedBy>
  <cp:revision>49</cp:revision>
  <dcterms:created xsi:type="dcterms:W3CDTF">2013-08-21T19:17:07Z</dcterms:created>
  <dcterms:modified xsi:type="dcterms:W3CDTF">2018-12-12T07:21:55Z</dcterms:modified>
</cp:coreProperties>
</file>