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0" r:id="rId5"/>
    <p:sldId id="261" r:id="rId6"/>
    <p:sldId id="263" r:id="rId7"/>
    <p:sldId id="264" r:id="rId8"/>
    <p:sldId id="265" r:id="rId9"/>
    <p:sldId id="259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6" r:id="rId23"/>
    <p:sldId id="278" r:id="rId24"/>
    <p:sldId id="280" r:id="rId25"/>
    <p:sldId id="281" r:id="rId26"/>
    <p:sldId id="282" r:id="rId27"/>
    <p:sldId id="283" r:id="rId28"/>
    <p:sldId id="284" r:id="rId29"/>
    <p:sldId id="287" r:id="rId30"/>
    <p:sldId id="262" r:id="rId31"/>
    <p:sldId id="279" r:id="rId32"/>
    <p:sldId id="291" r:id="rId33"/>
    <p:sldId id="290" r:id="rId34"/>
    <p:sldId id="292" r:id="rId35"/>
    <p:sldId id="293" r:id="rId36"/>
    <p:sldId id="289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4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../Video/7.2%20El%20jurnai.av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H:\1115\page\06\Metodic%20obesoec%20050146\UMK\Video\7.2%20El%20jurnai.avi" TargetMode="Externa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345230"/>
            <a:ext cx="5650085" cy="85920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Ведение школьной </a:t>
            </a:r>
            <a:br>
              <a:rPr lang="ru-RU" sz="4000" b="1" dirty="0" smtClean="0"/>
            </a:br>
            <a:r>
              <a:rPr lang="ru-RU" sz="4000" b="1" dirty="0" smtClean="0"/>
              <a:t>документации</a:t>
            </a:r>
            <a:endParaRPr lang="en-US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32" t="8418" b="18523"/>
          <a:stretch/>
        </p:blipFill>
        <p:spPr>
          <a:xfrm>
            <a:off x="6075122" y="1"/>
            <a:ext cx="3068877" cy="37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86"/>
          <a:stretch/>
        </p:blipFill>
        <p:spPr>
          <a:xfrm>
            <a:off x="-1" y="1"/>
            <a:ext cx="2892246" cy="375780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757809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872280"/>
            <a:ext cx="9144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70605" y="985720"/>
            <a:ext cx="0" cy="152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92245" y="1"/>
            <a:ext cx="0" cy="375780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75122" y="1"/>
            <a:ext cx="0" cy="685799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классного журнала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является государственным документом,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фиксирующим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фактического усвоения учебных программ.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Аккуратное, точное и своевременное ведение его обязательно для каждого учителя и классного руководителя. Для школы первой ступени образования установлен отдельный классный журнал.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заполнении классного журнала необходимо помнить, что он является финансовым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документом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как классный журнал оформлен, зависит объективная оценка труда учителя по многим критериям.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63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классного журнала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391393"/>
            <a:ext cx="7635250" cy="4275740"/>
          </a:xfrm>
        </p:spPr>
        <p:txBody>
          <a:bodyPr>
            <a:noAutofit/>
          </a:bodyPr>
          <a:lstStyle/>
          <a:p>
            <a:r>
              <a:rPr lang="ru-RU" sz="2400" dirty="0"/>
              <a:t>Классный журнал  является государственным документом, и ведение его </a:t>
            </a:r>
            <a:r>
              <a:rPr lang="ru-RU" sz="2400" b="1" dirty="0"/>
              <a:t>обязательно для каждого учителя,</a:t>
            </a:r>
            <a:r>
              <a:rPr lang="ru-RU" sz="2400" dirty="0"/>
              <a:t> классного руководителя. </a:t>
            </a:r>
          </a:p>
          <a:p>
            <a:r>
              <a:rPr lang="ru-RU" sz="2400" dirty="0"/>
              <a:t>Категорически </a:t>
            </a:r>
            <a:r>
              <a:rPr lang="ru-RU" sz="2400" b="1" dirty="0"/>
              <a:t>запрещается</a:t>
            </a:r>
            <a:r>
              <a:rPr lang="ru-RU" sz="2400" dirty="0"/>
              <a:t> допускать обучающихся  детей к работе с классными журналами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Записи в журнале должны быть сделаны шариковой ручкой чёрного или  синего цвета (цвет пасты утверждается августовским педагогическим советом школы)  четко, аккуратно, без исправлений. </a:t>
            </a:r>
          </a:p>
          <a:p>
            <a:r>
              <a:rPr lang="ru-RU" sz="2400" dirty="0"/>
              <a:t>В конце каждого учебного года журналы, проверенные и подписанные директором или заместителем директора по УВР, сдаются в архив.  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21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классного журнала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391393"/>
            <a:ext cx="7635250" cy="4275740"/>
          </a:xfrm>
        </p:spPr>
        <p:txBody>
          <a:bodyPr>
            <a:noAutofit/>
          </a:bodyPr>
          <a:lstStyle/>
          <a:p>
            <a:r>
              <a:rPr lang="ru-RU" sz="2400" dirty="0"/>
              <a:t>Необходимо помнить, что в классном журнале подлежит фиксации только </a:t>
            </a:r>
            <a:r>
              <a:rPr lang="ru-RU" sz="2400" b="1" dirty="0"/>
              <a:t>то количество уроков</a:t>
            </a:r>
            <a:r>
              <a:rPr lang="ru-RU" sz="2400" dirty="0"/>
              <a:t>, которое соответствует учебному плану и соответственно подлежит оплате.</a:t>
            </a:r>
          </a:p>
          <a:p>
            <a:r>
              <a:rPr lang="ru-RU" sz="2400" dirty="0"/>
              <a:t>Уроков (учебных курсов), которые не соответствуют учебному плану и не подлежат финансированию, в классном журнале быть НЕ ДОЛЖНО.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allforedu.ru/wp-content/uploads/2013/11/0003-002-Vedenie-klassnogo-zhurnal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736"/>
          <a:stretch/>
        </p:blipFill>
        <p:spPr bwMode="auto">
          <a:xfrm>
            <a:off x="3808475" y="4345230"/>
            <a:ext cx="4762500" cy="23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олжно быть: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391393"/>
            <a:ext cx="7635250" cy="4275740"/>
          </a:xfrm>
        </p:spPr>
        <p:txBody>
          <a:bodyPr>
            <a:noAutofit/>
          </a:bodyPr>
          <a:lstStyle/>
          <a:p>
            <a:pPr lvl="0"/>
            <a:r>
              <a:rPr lang="ru-RU" sz="2400" u="sng" dirty="0"/>
              <a:t>оглавление (</a:t>
            </a:r>
            <a:r>
              <a:rPr lang="ru-RU" sz="2400" dirty="0"/>
              <a:t>записываются названия всех учебных предметов, соответствующие учебному плану с заглавной буквы)</a:t>
            </a:r>
          </a:p>
          <a:p>
            <a:pPr lvl="0"/>
            <a:r>
              <a:rPr lang="ru-RU" sz="2400" u="sng" dirty="0"/>
              <a:t>списки обучающихся </a:t>
            </a:r>
            <a:r>
              <a:rPr lang="ru-RU" sz="2400" dirty="0"/>
              <a:t>на всех страницах (фамилия, имя – полностью на первой предметной странице) в алфавитном порядке (по первой, второй и т.д. буквам русского алфавита); </a:t>
            </a:r>
          </a:p>
          <a:p>
            <a:pPr lvl="0"/>
            <a:r>
              <a:rPr lang="ru-RU" sz="2400" u="sng" dirty="0"/>
              <a:t>фамилию, имя, отчество учителя-предметника </a:t>
            </a:r>
            <a:r>
              <a:rPr lang="ru-RU" sz="2400" dirty="0"/>
              <a:t>(полностью без сокращений) на всех страницах журнала; </a:t>
            </a:r>
          </a:p>
          <a:p>
            <a:pPr lvl="0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наименования предметов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месяца  со строчной буквы;</a:t>
            </a:r>
          </a:p>
          <a:p>
            <a:pPr lvl="0"/>
            <a:r>
              <a:rPr lang="ru-RU" sz="2400" u="sng" dirty="0"/>
              <a:t>не допускаются </a:t>
            </a:r>
            <a:r>
              <a:rPr lang="ru-RU" sz="2400" u="sng" dirty="0" smtClean="0"/>
              <a:t>сокращения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38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олжно быть: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391393"/>
            <a:ext cx="7635250" cy="4275740"/>
          </a:xfrm>
        </p:spPr>
        <p:txBody>
          <a:bodyPr>
            <a:noAutofit/>
          </a:bodyPr>
          <a:lstStyle/>
          <a:p>
            <a:pPr lvl="0"/>
            <a:r>
              <a:rPr lang="ru-RU" sz="2400" u="sng" dirty="0"/>
              <a:t>общие сведения </a:t>
            </a:r>
            <a:r>
              <a:rPr lang="ru-RU" sz="2400" dirty="0"/>
              <a:t>об обучающихся детях; </a:t>
            </a:r>
          </a:p>
          <a:p>
            <a:pPr lvl="0"/>
            <a:r>
              <a:rPr lang="ru-RU" sz="2400" dirty="0"/>
              <a:t>сводную </a:t>
            </a:r>
            <a:r>
              <a:rPr lang="ru-RU" sz="2400" u="sng" dirty="0"/>
              <a:t>ведомость посещаемости</a:t>
            </a:r>
            <a:r>
              <a:rPr lang="ru-RU" sz="2400" dirty="0"/>
              <a:t>; </a:t>
            </a:r>
          </a:p>
          <a:p>
            <a:pPr lvl="0"/>
            <a:r>
              <a:rPr lang="ru-RU" sz="2400" dirty="0"/>
              <a:t>сводную ведомость </a:t>
            </a:r>
            <a:r>
              <a:rPr lang="ru-RU" sz="2400" u="sng" dirty="0"/>
              <a:t>учета успеваемости </a:t>
            </a:r>
            <a:r>
              <a:rPr lang="ru-RU" sz="2400" dirty="0"/>
              <a:t>обучающихся детей; </a:t>
            </a:r>
          </a:p>
          <a:p>
            <a:pPr lvl="0"/>
            <a:r>
              <a:rPr lang="ru-RU" sz="2400" dirty="0"/>
              <a:t>сведения о количестве пропущенных уроков (только количественный показатель без дополнительных пояснений), </a:t>
            </a:r>
          </a:p>
          <a:p>
            <a:pPr lvl="0"/>
            <a:r>
              <a:rPr lang="ru-RU" sz="2400" u="sng" dirty="0"/>
              <a:t>листок здоровья </a:t>
            </a:r>
            <a:r>
              <a:rPr lang="ru-RU" sz="2400" dirty="0"/>
              <a:t>(фамилия, имя обучающихся – полностью); классный руководитель контролирует заполнение медицинским работником сведений о состоянии здоровья обучающихся.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60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олжно быть: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391393"/>
            <a:ext cx="7329840" cy="4275740"/>
          </a:xfrm>
        </p:spPr>
        <p:txBody>
          <a:bodyPr>
            <a:noAutofit/>
          </a:bodyPr>
          <a:lstStyle/>
          <a:p>
            <a:r>
              <a:rPr lang="ru-RU" sz="2400" dirty="0"/>
              <a:t>В период обучения грамоте в 1-м классе учебного предмета </a:t>
            </a:r>
            <a:r>
              <a:rPr lang="ru-RU" sz="2400" dirty="0" smtClean="0"/>
              <a:t>“обучение </a:t>
            </a:r>
            <a:r>
              <a:rPr lang="ru-RU" sz="2400" dirty="0"/>
              <a:t>грамоте” не существует. Есть парные предметы “чтение” и “письмо”.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 букварный период в журнале записывать учебные предметы «чтение» и «письмо», а в </a:t>
            </a:r>
            <a:r>
              <a:rPr lang="ru-RU" sz="2400" dirty="0" err="1"/>
              <a:t>послебукварном</a:t>
            </a:r>
            <a:r>
              <a:rPr lang="ru-RU" sz="2400" dirty="0"/>
              <a:t> периоде «литературное чтение» и «русский язык». В оглавлении пишем  «русский язык и литературное чтение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  <a:p>
            <a:r>
              <a:rPr lang="ru-RU" sz="2400" dirty="0"/>
              <a:t>Приказ Министерства образования России от 09.02.98 г. №322 утвердил в начальной школе курс «литературное чтение», недопустима запись «чтение». 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54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базисном учебном плане: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201151"/>
            <a:ext cx="6719020" cy="427574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литературное </a:t>
            </a:r>
            <a:r>
              <a:rPr lang="ru-RU" sz="2400" dirty="0"/>
              <a:t>чтение (в период обучения  грамоте – чтение), </a:t>
            </a:r>
          </a:p>
          <a:p>
            <a:pPr lvl="0"/>
            <a:r>
              <a:rPr lang="ru-RU" sz="2400" dirty="0"/>
              <a:t>русский язык (в период обучения грамоте – письмо), </a:t>
            </a:r>
          </a:p>
          <a:p>
            <a:pPr lvl="0"/>
            <a:r>
              <a:rPr lang="ru-RU" sz="2400" dirty="0"/>
              <a:t>математика,</a:t>
            </a:r>
          </a:p>
          <a:p>
            <a:pPr lvl="0"/>
            <a:r>
              <a:rPr lang="ru-RU" sz="2400" dirty="0"/>
              <a:t>окружающий мир, </a:t>
            </a:r>
          </a:p>
          <a:p>
            <a:pPr lvl="0"/>
            <a:r>
              <a:rPr lang="ru-RU" sz="2400" dirty="0"/>
              <a:t>изобразительное искусство,</a:t>
            </a:r>
          </a:p>
          <a:p>
            <a:pPr lvl="0"/>
            <a:r>
              <a:rPr lang="ru-RU" sz="2400" dirty="0"/>
              <a:t>технология, </a:t>
            </a:r>
          </a:p>
          <a:p>
            <a:pPr lvl="0"/>
            <a:r>
              <a:rPr lang="ru-RU" sz="2400" dirty="0"/>
              <a:t>музыка, </a:t>
            </a:r>
          </a:p>
          <a:p>
            <a:pPr lvl="0"/>
            <a:r>
              <a:rPr lang="ru-RU" sz="2400" dirty="0"/>
              <a:t>физическая культура, </a:t>
            </a:r>
          </a:p>
          <a:p>
            <a:pPr lvl="0"/>
            <a:r>
              <a:rPr lang="ru-RU" sz="2400" dirty="0"/>
              <a:t>иностранный язык со 2-го класса (деление на группы).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03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Часы школьного компонента отводятся на  предметы,  выбранные ОУ и утвержденные на августовском педсовете:  могут быть предметы из учебного плана, информатика, ОБЖ,  развивающие курсы и т. д.</a:t>
            </a:r>
          </a:p>
          <a:p>
            <a:r>
              <a:rPr lang="ru-RU" sz="2400" dirty="0"/>
              <a:t>Все изменения в списочном составе обучающихся  детей в журнале (выбытие, прибытие) может фиксировать только классный руководитель после приказа по школе. </a:t>
            </a:r>
          </a:p>
          <a:p>
            <a:r>
              <a:rPr lang="ru-RU" sz="1800" dirty="0"/>
              <a:t>Дата и номер приказа </a:t>
            </a:r>
            <a:r>
              <a:rPr lang="ru-RU" sz="1800" dirty="0" smtClean="0"/>
              <a:t>вносятся также </a:t>
            </a:r>
            <a:r>
              <a:rPr lang="ru-RU" sz="1800" dirty="0"/>
              <a:t>в журнал на каждую страницу всех предметов и на страницу «Сводной ведомости успеваемости учащихся» журнала вместо решения педсовета и именно на ту строку порядкового номера, где зафиксирована фамилия обучающегося:  </a:t>
            </a:r>
          </a:p>
          <a:p>
            <a:r>
              <a:rPr lang="ru-RU" sz="1800" dirty="0"/>
              <a:t>«прибыл или выбыл с ….числа, ….месяца …..года, приказ № … от…….»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3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ходе учебного года </a:t>
            </a:r>
            <a:r>
              <a:rPr lang="ru-RU" sz="2400" b="1" dirty="0"/>
              <a:t>записки родителей</a:t>
            </a:r>
            <a:r>
              <a:rPr lang="ru-RU" sz="2400" dirty="0"/>
              <a:t> по поводу отсутствия на занятиях обучающихся хранятся в журнале (в большом конверте, вклеенном в конце журнала), все справки от врача передаются медицинской сестре, так как являются важными документами, фиксирующими и объясняющими отсутствие детей в школе.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114" y="1149388"/>
            <a:ext cx="3715601" cy="20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Журнал заполняется учителем в день проведения урока. Количество проведенных уроков и соответствующие им даты должны совпадать. Дату проведения урока в правой части развернутого листа журнала надлежит фиксировать только арабскими цифрами, например: 05.09.;  23.11.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3.bp.blogspot.com/-c94PVLFSGbk/UprF8urYIII/AAAAAAAAApc/SA1ycpGj4H4/s1600/23908_128861946912305180523_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05"/>
          <a:stretch/>
        </p:blipFill>
        <p:spPr bwMode="auto">
          <a:xfrm>
            <a:off x="1851025" y="3887115"/>
            <a:ext cx="6844010" cy="25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6404460" y="4345230"/>
            <a:ext cx="763526" cy="2093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6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дела учащихся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191"/>
          <a:stretch/>
        </p:blipFill>
        <p:spPr bwMode="auto">
          <a:xfrm>
            <a:off x="448965" y="2207360"/>
            <a:ext cx="7420515" cy="428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Даты, проставленные на развороте слева, должны строго соответствовать датам, проставленным справа. Месяц и число записываются в соответствии с расписанием уроков, утвержденным директором школы.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3.bp.blogspot.com/-c94PVLFSGbk/UprF8urYIII/AAAAAAAAApc/SA1ycpGj4H4/s1600/23908_128861946912305180523_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80"/>
          <a:stretch/>
        </p:blipFill>
        <p:spPr bwMode="auto">
          <a:xfrm>
            <a:off x="1851025" y="3887115"/>
            <a:ext cx="6844010" cy="25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21236479" flipV="1">
            <a:off x="2889274" y="4192275"/>
            <a:ext cx="3212747" cy="270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42067" y="4407279"/>
            <a:ext cx="1436840" cy="6585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64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На правой стороне развернутой страницы журнала учитель обязан записывать тему, изученную на уроке, не допуская сокращений слов. При записи тем повторения, решения задач, практических работ, изложений обязательно указывается конкретная тема.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3.bp.blogspot.com/-c94PVLFSGbk/UprF8urYIII/AAAAAAAAApc/SA1ycpGj4H4/s1600/23908_128861946912305180523_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80"/>
          <a:stretch/>
        </p:blipFill>
        <p:spPr bwMode="auto">
          <a:xfrm>
            <a:off x="1851025" y="3887115"/>
            <a:ext cx="6844010" cy="25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21236479" flipV="1">
            <a:off x="6935067" y="4247211"/>
            <a:ext cx="1395242" cy="181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3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 часов по каждой теме должно соответствовать утвержденному  МО календарно-тематическому планированию и программе по предмету.  </a:t>
            </a:r>
          </a:p>
          <a:p>
            <a:endParaRPr lang="ru-RU" sz="2400" dirty="0" smtClean="0"/>
          </a:p>
          <a:p>
            <a:r>
              <a:rPr lang="ru-RU" sz="2400" dirty="0" smtClean="0"/>
              <a:t>Невыполнение </a:t>
            </a:r>
            <a:r>
              <a:rPr lang="ru-RU" sz="2400" dirty="0"/>
              <a:t>программы  считается 6 часов при 2-х часовом курсе и 10 часов при 3-х часовом курсе. 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49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классном журнале: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В графе «Домашнее задание» записываются содержание задания с отражением специфики организации домашней работы и характер его выполнения (повторить, выучить наизусть, прочитать, рассказывать), номер  страницы, номера задач и упражнений, практические задания. Если учащимся дается задание по повторению, то конкретно указывается его объём.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ic.pics.livejournal.com/ph0tosniper/9334159/28028/28028_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76" b="19350"/>
          <a:stretch/>
        </p:blipFill>
        <p:spPr bwMode="auto">
          <a:xfrm>
            <a:off x="2892245" y="4497935"/>
            <a:ext cx="5619750" cy="16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20094156">
            <a:off x="7923661" y="4447163"/>
            <a:ext cx="580485" cy="1374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2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странице иностранного языка: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Все записи должны быть на русском языке, кроме разделов грамматики, которые трудно переводятся на русский язык.</a:t>
            </a:r>
          </a:p>
          <a:p>
            <a:r>
              <a:rPr lang="ru-RU" sz="2400" dirty="0"/>
              <a:t>В журнале должен быть отражен каждый новый раздел, каждая новая тема в рамках раздела, основные развивающие задачи данного урока по видам речевой деятельности. Также следует вести подробную запись содержания уроков повторения. </a:t>
            </a:r>
          </a:p>
          <a:p>
            <a:r>
              <a:rPr lang="ru-RU" sz="2400" dirty="0"/>
              <a:t>Обязательно фиксируется вид работы и её содержание.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38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Выставление отметок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1455" y="1149388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Следует помнить, что выставление неудовлетворительных   отметок на первых уроках после длительного отсутствия учащихся (трёх и более уроков, после каникул) сдерживает развитие успехов в учебно-познавательной деятельности ученика и формирует негативное отношение к учению и учебной деятельности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Отметки по письменным работам  проставляются в графе того дня, когда проводилась работа. Работу над ошибками следует проводить после каждого контрольного измерения (работа над ошибками – часть урока). </a:t>
            </a:r>
            <a:endParaRPr lang="ru-RU" sz="2400" dirty="0" smtClean="0"/>
          </a:p>
          <a:p>
            <a:r>
              <a:rPr lang="ru-RU" sz="2400" dirty="0" smtClean="0"/>
              <a:t>Две </a:t>
            </a:r>
            <a:r>
              <a:rPr lang="ru-RU" sz="2400" dirty="0"/>
              <a:t>о</a:t>
            </a:r>
            <a:r>
              <a:rPr lang="ru-RU" sz="2400" dirty="0" smtClean="0"/>
              <a:t>ценки ставятся в одной клеточке без дробной черты.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6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Выставление отметок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6296" y="1214799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/>
              <a:t>Выставление в журнале точек, отметок со знаком “минус”, “плюс”, записи карандашом не допускаются, так как таких оценочных знаков официально не существует. В клетках для отметок учитель имеет право записывать только один из следующих символов: 2, 3, 4, 5, н/а, </a:t>
            </a:r>
            <a:r>
              <a:rPr lang="ru-RU" sz="2400" dirty="0" err="1"/>
              <a:t>осв</a:t>
            </a:r>
            <a:r>
              <a:rPr lang="ru-RU" sz="2400" dirty="0"/>
              <a:t>, н – пропуск урока (оценка “1”- в начальной школе не допустима). Выставление в одной клетке двух отметок допускается  только на уроках русского языка. </a:t>
            </a:r>
          </a:p>
          <a:p>
            <a:r>
              <a:rPr lang="ru-RU" sz="2400" dirty="0"/>
              <a:t>6.7. Отметка «н/а» (не аттестован) может быть выставлена в случае отсутствия (пропуска) учащимся более 75% учебного времени по согласованию с учеником и его родителями.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54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года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91393"/>
            <a:ext cx="7482545" cy="4275740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учебного года на предметной странице вместо темы урока рекомендуется сделать запись о прохождении программы:</a:t>
            </a:r>
          </a:p>
          <a:p>
            <a:endParaRPr lang="ru-RU" sz="3200" dirty="0" smtClean="0">
              <a:latin typeface="AnastasiaScript" pitchFamily="2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плану … часов;  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Фактически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… часов.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Программа выполнена полностью.                              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Подпись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учителя, дата.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77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109747"/>
            <a:ext cx="6719020" cy="377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9050" y="5072806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hlinkClick r:id="rId6" action="ppaction://hlinkfile"/>
              </a:rPr>
              <a:t>Видеосюже</a:t>
            </a:r>
            <a:r>
              <a:rPr lang="ru-RU" dirty="0" smtClean="0">
                <a:solidFill>
                  <a:schemeClr val="bg1"/>
                </a:solidFill>
                <a:hlinkClick r:id="rId7" action="ppaction://hlinkfile"/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7" y="2247900"/>
            <a:ext cx="6715548" cy="433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88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дела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дела обучающихся заводятся классным руководителем по поступлению в 1 класс на основании личного заявления родителей.</a:t>
            </a:r>
          </a:p>
          <a:p>
            <a:pPr marL="0" indent="0">
              <a:buNone/>
            </a:pP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оформления личного дела должны быть представлены следующие документы:</a:t>
            </a:r>
          </a:p>
          <a:p>
            <a:pPr lvl="1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копия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свидетельства о рождении;</a:t>
            </a:r>
          </a:p>
          <a:p>
            <a:pPr lvl="1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карта;</a:t>
            </a:r>
          </a:p>
          <a:p>
            <a:pPr lvl="1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справка о регистрации ребенка по месту жительства (по месту пребывания)</a:t>
            </a:r>
          </a:p>
          <a:p>
            <a:pPr lvl="1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родителей с указанием, что родители ознакомлены с Уставом  Учреждения, лицензией на право ведения образовательной деятельности, свидетельством о государственной аккредитации, основными образовательными программами, реализуемыми Учреждением, и другими документами, регламентирующими организацию образовательного процесса в Учреждении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110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r>
              <a:rPr lang="ru-RU" sz="2600" dirty="0"/>
              <a:t>Дневники учащихся следует вести </a:t>
            </a:r>
            <a:r>
              <a:rPr lang="ru-RU" sz="2600" b="1" dirty="0"/>
              <a:t>со второго класса. </a:t>
            </a:r>
            <a:endParaRPr lang="ru-RU" sz="26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ru-RU" sz="1800" dirty="0"/>
              <a:t>    «...</a:t>
            </a:r>
            <a:r>
              <a:rPr lang="ru-RU" sz="1800" b="1" dirty="0"/>
              <a:t>В</a:t>
            </a:r>
            <a:r>
              <a:rPr lang="ru-RU" sz="1800" dirty="0"/>
              <a:t> </a:t>
            </a:r>
            <a:r>
              <a:rPr lang="ru-RU" sz="1800" b="1" dirty="0"/>
              <a:t>первом классе четырехлетней начальной школы исключается система бального (отметочного) оценивания»; «…у первоклассников не сформированы в должной степени навыки чтения, письма, оформления письменных работ»;</a:t>
            </a:r>
            <a:r>
              <a:rPr lang="ru-RU" sz="1800" dirty="0"/>
              <a:t> </a:t>
            </a:r>
            <a:r>
              <a:rPr lang="ru-RU" sz="1800" b="1" dirty="0"/>
              <a:t>«…домашние задания задаются только со второго полугодия»</a:t>
            </a:r>
            <a:r>
              <a:rPr lang="ru-RU" sz="1800" dirty="0"/>
              <a:t> (Письмо Минобразования РФ от 25.09.2000 г. </a:t>
            </a:r>
            <a:r>
              <a:rPr lang="ru-RU" sz="1800" dirty="0" smtClean="0"/>
              <a:t>№‚ </a:t>
            </a:r>
            <a:r>
              <a:rPr lang="ru-RU" sz="1800" dirty="0"/>
              <a:t>021/11-13 «Об организации обучения в первом классе четырехлетней начальной школы»).</a:t>
            </a:r>
          </a:p>
          <a:p>
            <a:r>
              <a:rPr lang="ru-RU" dirty="0" smtClean="0"/>
              <a:t>Допускается </a:t>
            </a:r>
            <a:r>
              <a:rPr lang="ru-RU" dirty="0"/>
              <a:t>ведение дневников учащихся первого классов втором полугодии учебного года  </a:t>
            </a:r>
            <a:r>
              <a:rPr lang="ru-RU" b="1" dirty="0"/>
              <a:t>исключительно для фиксации расписания  уроков и домашнего задания.</a:t>
            </a:r>
            <a:endParaRPr lang="ru-RU" sz="20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856890" cy="48865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«...Домашние задания учащимся начальных классов даются с учетом возможности их выполнения в следующих пределах: </a:t>
            </a:r>
            <a:endParaRPr lang="ru-RU" sz="2000" dirty="0"/>
          </a:p>
          <a:p>
            <a:pPr lvl="2"/>
            <a:r>
              <a:rPr lang="ru-RU" b="1" dirty="0"/>
              <a:t>в   1-м классе (со вто­рого полугодия) - до 1 часа;</a:t>
            </a:r>
            <a:endParaRPr lang="ru-RU" sz="1600" dirty="0"/>
          </a:p>
          <a:p>
            <a:pPr lvl="2"/>
            <a:r>
              <a:rPr lang="ru-RU" b="1" dirty="0"/>
              <a:t>во 2-м - до 1,5 часов</a:t>
            </a:r>
            <a:r>
              <a:rPr lang="ru-RU" dirty="0"/>
              <a:t>;</a:t>
            </a:r>
            <a:endParaRPr lang="ru-RU" sz="1600" dirty="0"/>
          </a:p>
          <a:p>
            <a:pPr lvl="2"/>
            <a:r>
              <a:rPr lang="ru-RU" b="1" dirty="0"/>
              <a:t>в   3-4-х - до 2-х часов</a:t>
            </a:r>
            <a:r>
              <a:rPr lang="ru-RU" b="1" dirty="0" smtClean="0"/>
              <a:t>».</a:t>
            </a:r>
            <a:endParaRPr lang="ru-RU" sz="1600" dirty="0"/>
          </a:p>
          <a:p>
            <a:r>
              <a:rPr lang="en-US" b="1" dirty="0"/>
              <a:t>3. </a:t>
            </a:r>
            <a:r>
              <a:rPr lang="en-US" dirty="0"/>
              <a:t> </a:t>
            </a:r>
            <a:r>
              <a:rPr lang="en-US" dirty="0" err="1"/>
              <a:t>Объем</a:t>
            </a:r>
            <a:r>
              <a:rPr lang="en-US" dirty="0"/>
              <a:t> и </a:t>
            </a:r>
            <a:r>
              <a:rPr lang="en-US" dirty="0" err="1"/>
              <a:t>степень</a:t>
            </a:r>
            <a:r>
              <a:rPr lang="en-US" dirty="0"/>
              <a:t> </a:t>
            </a:r>
            <a:r>
              <a:rPr lang="en-US" dirty="0" err="1"/>
              <a:t>сложности</a:t>
            </a:r>
            <a:r>
              <a:rPr lang="en-US" dirty="0"/>
              <a:t> </a:t>
            </a:r>
            <a:r>
              <a:rPr lang="en-US" dirty="0" err="1"/>
              <a:t>домашних</a:t>
            </a:r>
            <a:r>
              <a:rPr lang="en-US" dirty="0"/>
              <a:t> </a:t>
            </a:r>
            <a:r>
              <a:rPr lang="en-US" dirty="0" err="1"/>
              <a:t>заданий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строго</a:t>
            </a:r>
            <a:r>
              <a:rPr lang="en-US" dirty="0"/>
              <a:t> </a:t>
            </a:r>
            <a:r>
              <a:rPr lang="en-US" b="1" dirty="0" err="1"/>
              <a:t>соответствовать</a:t>
            </a:r>
            <a:r>
              <a:rPr lang="en-US" b="1" dirty="0"/>
              <a:t> </a:t>
            </a:r>
            <a:r>
              <a:rPr lang="en-US" b="1" dirty="0" err="1"/>
              <a:t>СанПиНу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каждому</a:t>
            </a:r>
            <a:r>
              <a:rPr lang="en-US" dirty="0"/>
              <a:t> </a:t>
            </a:r>
            <a:r>
              <a:rPr lang="en-US" dirty="0" err="1"/>
              <a:t>классу</a:t>
            </a:r>
            <a:r>
              <a:rPr lang="en-US" dirty="0"/>
              <a:t> </a:t>
            </a:r>
            <a:r>
              <a:rPr lang="en-US" b="1" dirty="0" err="1" smtClean="0"/>
              <a:t>не</a:t>
            </a:r>
            <a:r>
              <a:rPr lang="en-US" b="1" dirty="0" smtClean="0"/>
              <a:t> </a:t>
            </a:r>
            <a:r>
              <a:rPr lang="en-US" b="1" dirty="0" err="1"/>
              <a:t>должен</a:t>
            </a:r>
            <a:r>
              <a:rPr lang="en-US" b="1" dirty="0"/>
              <a:t> </a:t>
            </a:r>
            <a:r>
              <a:rPr lang="en-US" b="1" dirty="0" err="1"/>
              <a:t>превышать</a:t>
            </a:r>
            <a:r>
              <a:rPr lang="en-US" b="1" dirty="0"/>
              <a:t> 50% </a:t>
            </a:r>
            <a:r>
              <a:rPr lang="en-US" b="1" dirty="0" err="1"/>
              <a:t>объема</a:t>
            </a:r>
            <a:r>
              <a:rPr lang="en-US" b="1" dirty="0"/>
              <a:t>  </a:t>
            </a:r>
            <a:r>
              <a:rPr lang="en-US" b="1" dirty="0" err="1" smtClean="0"/>
              <a:t>аудитор</a:t>
            </a:r>
            <a:r>
              <a:rPr lang="ru-RU" b="1" dirty="0" smtClean="0"/>
              <a:t>н</a:t>
            </a:r>
            <a:r>
              <a:rPr lang="en-US" b="1" dirty="0" err="1" smtClean="0"/>
              <a:t>ой</a:t>
            </a:r>
            <a:r>
              <a:rPr lang="en-US" b="1" dirty="0" smtClean="0"/>
              <a:t> </a:t>
            </a:r>
            <a:r>
              <a:rPr lang="en-US" b="1" dirty="0" err="1"/>
              <a:t>нагрузки</a:t>
            </a:r>
            <a:r>
              <a:rPr lang="en-US" dirty="0"/>
              <a:t> и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содержанию</a:t>
            </a:r>
            <a:r>
              <a:rPr lang="en-US" b="1" dirty="0"/>
              <a:t> </a:t>
            </a:r>
            <a:r>
              <a:rPr lang="en-US" b="1" dirty="0" err="1"/>
              <a:t>не</a:t>
            </a:r>
            <a:r>
              <a:rPr lang="en-US" b="1" dirty="0"/>
              <a:t> </a:t>
            </a:r>
            <a:r>
              <a:rPr lang="en-US" b="1" dirty="0" err="1"/>
              <a:t>должен</a:t>
            </a:r>
            <a:r>
              <a:rPr lang="en-US" b="1" dirty="0"/>
              <a:t> </a:t>
            </a:r>
            <a:r>
              <a:rPr lang="en-US" b="1" dirty="0" err="1"/>
              <a:t>быть</a:t>
            </a:r>
            <a:r>
              <a:rPr lang="en-US" b="1" dirty="0"/>
              <a:t> </a:t>
            </a:r>
            <a:r>
              <a:rPr lang="en-US" b="1" dirty="0" err="1"/>
              <a:t>сложнее</a:t>
            </a:r>
            <a:r>
              <a:rPr lang="en-US" b="1" dirty="0"/>
              <a:t> </a:t>
            </a:r>
            <a:r>
              <a:rPr lang="en-US" b="1" dirty="0" err="1"/>
              <a:t>классно-урочного</a:t>
            </a:r>
            <a:r>
              <a:rPr lang="en-US" b="1" dirty="0"/>
              <a:t> </a:t>
            </a:r>
            <a:r>
              <a:rPr lang="en-US" b="1" dirty="0" err="1"/>
              <a:t>материала</a:t>
            </a:r>
            <a:r>
              <a:rPr lang="en-US" b="1" dirty="0"/>
              <a:t>». </a:t>
            </a:r>
            <a:endParaRPr lang="ru-RU" sz="20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8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выходные</a:t>
            </a:r>
            <a:r>
              <a:rPr lang="en-US" sz="2400" b="1" dirty="0"/>
              <a:t> и </a:t>
            </a:r>
            <a:r>
              <a:rPr lang="en-US" sz="2400" b="1" dirty="0" err="1"/>
              <a:t>праздничные</a:t>
            </a:r>
            <a:r>
              <a:rPr lang="en-US" sz="2400" b="1" dirty="0"/>
              <a:t> </a:t>
            </a:r>
            <a:r>
              <a:rPr lang="en-US" sz="2400" b="1" dirty="0" err="1"/>
              <a:t>дни</a:t>
            </a:r>
            <a:r>
              <a:rPr lang="en-US" sz="2400" dirty="0"/>
              <a:t> </a:t>
            </a:r>
            <a:r>
              <a:rPr lang="en-US" sz="2400" dirty="0" err="1"/>
              <a:t>домашние</a:t>
            </a:r>
            <a:r>
              <a:rPr lang="en-US" sz="2400" dirty="0"/>
              <a:t> </a:t>
            </a:r>
            <a:r>
              <a:rPr lang="en-US" sz="2400" dirty="0" err="1"/>
              <a:t>задания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 smtClean="0"/>
              <a:t>задаются</a:t>
            </a:r>
            <a:r>
              <a:rPr lang="ru-RU" sz="24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/>
              <a:t>Оценочная деятельность и отметочная фиксация достижений младших школьников, в</a:t>
            </a:r>
            <a:br>
              <a:rPr lang="ru-RU" sz="2400" dirty="0"/>
            </a:br>
            <a:r>
              <a:rPr lang="ru-RU" sz="2400" dirty="0"/>
              <a:t>том числе и в дневниках учащихся, осуществляется только </a:t>
            </a:r>
            <a:r>
              <a:rPr lang="ru-RU" sz="2400" b="1" dirty="0"/>
              <a:t>со второго класса и в стро­гом соответствии с Письмом (нормы оценок) Минобразования РФ от 19.11.1998 г. </a:t>
            </a:r>
            <a:r>
              <a:rPr lang="en-US" sz="2400" b="1" dirty="0"/>
              <a:t>N</a:t>
            </a:r>
            <a:r>
              <a:rPr lang="ru-RU" sz="2400" b="1" dirty="0"/>
              <a:t>° 1561/14-15 «Контроль и оценка результатов обучения в начальной школе», </a:t>
            </a:r>
            <a:r>
              <a:rPr lang="ru-RU" sz="2400" dirty="0"/>
              <a:t>в котором сказано, что </a:t>
            </a:r>
            <a:r>
              <a:rPr lang="ru-RU" sz="1800" b="1" dirty="0"/>
              <a:t>«...Необходимо отказаться от выставления отметок учащимся 1-го класса в течение всего первого года. </a:t>
            </a:r>
            <a:endParaRPr lang="ru-RU" sz="18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5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400" b="1" dirty="0"/>
              <a:t>Недопустимо ставить отметку «1». </a:t>
            </a:r>
            <a:endParaRPr lang="ru-RU" sz="2400" b="1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b="1" dirty="0"/>
              <a:t>Категорически запрещается ставить отметку «2» и снижать любую отметку за отсутствие у учащихся на уроке школьно-письменных принадлежностей, а также за опоздание </a:t>
            </a:r>
            <a:r>
              <a:rPr lang="ru-RU" sz="2400" dirty="0"/>
              <a:t>в школу или на урок. 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b="1" dirty="0"/>
              <a:t>Отметка за поведение не допускается</a:t>
            </a:r>
            <a:endParaRPr lang="ru-RU" sz="2400" b="1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4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dirty="0" smtClean="0"/>
              <a:t>Все </a:t>
            </a:r>
            <a:r>
              <a:rPr lang="ru-RU" sz="2400" dirty="0"/>
              <a:t>записи в дневниках учащихся должны вестись аккуратно, четко и безошибочно. </a:t>
            </a:r>
            <a:endParaRPr lang="ru-RU" sz="2400" dirty="0" smtClean="0"/>
          </a:p>
          <a:p>
            <a:pPr marL="457200" lvl="1" indent="0">
              <a:buNone/>
            </a:pPr>
            <a:endParaRPr lang="ru-RU" sz="2400" u="sng" dirty="0"/>
          </a:p>
          <a:p>
            <a:pPr marL="457200" lvl="1" indent="0">
              <a:buNone/>
            </a:pPr>
            <a:r>
              <a:rPr lang="ru-RU" sz="2400" u="sng" dirty="0" smtClean="0"/>
              <a:t>Учитель </a:t>
            </a:r>
            <a:r>
              <a:rPr lang="ru-RU" sz="2400" u="sng" dirty="0"/>
              <a:t>(классный руководитель) обязан исправлять все орфографические, пунктуационные и стилистические ошибки, </a:t>
            </a:r>
            <a:r>
              <a:rPr lang="ru-RU" sz="2400" dirty="0"/>
              <a:t>т.к. данная работа является составной и неотъемлемой частью формирования навыка грамотного письма и работы над ошибками.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990" y="2207360"/>
            <a:ext cx="3771220" cy="45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400" b="1" dirty="0"/>
              <a:t>В конце каждой недели</a:t>
            </a:r>
            <a:r>
              <a:rPr lang="ru-RU" sz="2400" dirty="0"/>
              <a:t>  классный руководитель и родители обучающихся (лица их за­меняющие) проверяют дневники и ставят свои подписи на правой стороне разворота дневника.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2207360"/>
            <a:ext cx="47720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09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учащегося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2207360"/>
            <a:ext cx="777972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Контроль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качеством</a:t>
            </a:r>
            <a:r>
              <a:rPr lang="en-US" dirty="0"/>
              <a:t> </a:t>
            </a:r>
            <a:r>
              <a:rPr lang="en-US" dirty="0" err="1"/>
              <a:t>ведения</a:t>
            </a:r>
            <a:r>
              <a:rPr lang="en-US" dirty="0"/>
              <a:t> </a:t>
            </a:r>
            <a:r>
              <a:rPr lang="en-US" dirty="0" err="1"/>
              <a:t>дневников</a:t>
            </a:r>
            <a:r>
              <a:rPr lang="en-US" dirty="0"/>
              <a:t> </a:t>
            </a:r>
            <a:r>
              <a:rPr lang="en-US" dirty="0" err="1"/>
              <a:t>учащихся</a:t>
            </a:r>
            <a:r>
              <a:rPr lang="en-US" dirty="0"/>
              <a:t> </a:t>
            </a:r>
            <a:r>
              <a:rPr lang="en-US" dirty="0" err="1"/>
              <a:t>осуществляют</a:t>
            </a:r>
            <a:r>
              <a:rPr lang="en-US" dirty="0"/>
              <a:t>:</a:t>
            </a:r>
            <a:endParaRPr lang="ru-RU" sz="2000" dirty="0"/>
          </a:p>
          <a:p>
            <a:r>
              <a:rPr lang="ru-RU" dirty="0" smtClean="0"/>
              <a:t>а) </a:t>
            </a:r>
            <a:r>
              <a:rPr lang="ru-RU" b="1" dirty="0" smtClean="0"/>
              <a:t>еженедельно</a:t>
            </a:r>
            <a:r>
              <a:rPr lang="ru-RU" dirty="0" smtClean="0"/>
              <a:t> </a:t>
            </a:r>
            <a:r>
              <a:rPr lang="ru-RU" dirty="0"/>
              <a:t>- классный руководитель;</a:t>
            </a:r>
            <a:endParaRPr lang="ru-RU" sz="2000" dirty="0"/>
          </a:p>
          <a:p>
            <a:r>
              <a:rPr lang="ru-RU" dirty="0"/>
              <a:t> </a:t>
            </a:r>
            <a:r>
              <a:rPr lang="ru-RU" dirty="0" smtClean="0"/>
              <a:t>в) </a:t>
            </a:r>
            <a:r>
              <a:rPr lang="ru-RU" b="1" dirty="0" smtClean="0"/>
              <a:t>ежемесячно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раз в четверть</a:t>
            </a:r>
            <a:r>
              <a:rPr lang="ru-RU" dirty="0"/>
              <a:t> - заместитель директора  школы первой ступени.</a:t>
            </a:r>
            <a:endParaRPr lang="ru-RU" sz="20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9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Письмо </a:t>
            </a:r>
            <a:br>
              <a:rPr lang="ru-RU" dirty="0" smtClean="0"/>
            </a:br>
            <a:r>
              <a:rPr lang="ru-RU" dirty="0" smtClean="0"/>
              <a:t>Министерства образования и науки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т 25.10.2016</a:t>
            </a:r>
            <a:endParaRPr lang="ru-RU" dirty="0"/>
          </a:p>
          <a:p>
            <a:pPr marL="0" indent="0">
              <a:buNone/>
            </a:pPr>
            <a:endParaRPr lang="ru-RU" sz="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Дополнения и разъяснения по устранению избыточной отчетности учителей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дела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дело ведется на всем протяжении обучения обучающихся.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имеет номер, соответствующий номеру в алфавитной книге записи учащихся (например, №  К/5 означает, что обучающийся записан в алфавитной книге на букву «К» под №5).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учащихся хранятся в канцелярии директора в строго отведенном месте. Личные дела одного класса находятся вместе в одной папке и должны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быть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разложены в алфавитном порядке.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279" y="5480539"/>
            <a:ext cx="1985165" cy="13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01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дела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543245" cy="458115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состоянием личных дел осуществляется классным руководителем, заместителем директора по учебно-воспитательной работе и директором общеобразовательного учреждения.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личных дел обучающихся осуществляется по плану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внутришкольного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контроля, не менее 2х раз в год. В необходимых случаях проверка осуществляется внепланово, оперативно.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объект контроля – правильность оформления личных дел обучающихся.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систематические грубые нарушения при работе с личными делами обучающихся директор вправе объявить замечание или выговор.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97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38425"/>
            <a:ext cx="85432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работы с личными делами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543245" cy="45811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Классные </a:t>
            </a:r>
            <a:r>
              <a:rPr lang="ru-RU" sz="2400" dirty="0"/>
              <a:t>руководители проверяют состояние личных дел ежегодно в сентябре и мае текущего года на наличие необходимых документов.</a:t>
            </a:r>
          </a:p>
          <a:p>
            <a:r>
              <a:rPr lang="ru-RU" sz="2400" dirty="0" smtClean="0"/>
              <a:t>Личные </a:t>
            </a:r>
            <a:r>
              <a:rPr lang="ru-RU" sz="2400" dirty="0"/>
              <a:t>дела обучающихся ведутся классными руководителями. Записи в личном деле необходимо вести четко, аккуратно и только чернилами. По окончании каждого года под графой «подпись классного руководителя» проставляется печать </a:t>
            </a:r>
            <a:r>
              <a:rPr lang="ru-RU" sz="2400" dirty="0" smtClean="0"/>
              <a:t>школы.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личное дело ученика заносятся: общие сведения об ученике, итоговые отметки за каждый учебный год, заверенные подписью классного руководителя и печатью для документов.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97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38425"/>
            <a:ext cx="85432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работы с личными делами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543245" cy="45811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папку личных дел класса классный руководитель вкладывает список класса с указанием фамилии, имени, номера личных дел,  Ф.И.О. классного руководителя. Список меняется ежегодно. Если обучающийся выбыл в течение учебного года, то делается отметка о выбытии, указывается номер приказа.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исправлении оценки дается пояснение, ставится печать и подпись директора.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графе о пропусках проставляется количество пропущенных уроков с отметкой по болезни или без уважительной причины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38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38425"/>
            <a:ext cx="85432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работы с личными делами учащихся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2207360"/>
            <a:ext cx="6710785" cy="45811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Общие </a:t>
            </a:r>
            <a:r>
              <a:rPr lang="ru-RU" sz="2400" dirty="0"/>
              <a:t>сведения об обучающихся корректируются классным руководителем по мере изменения данных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Личное дело выдается </a:t>
            </a:r>
            <a:r>
              <a:rPr lang="ru-RU" sz="2400" dirty="0"/>
              <a:t>родителям обучающегося  при наличии приказа «О выбытии» и предоставления подтверждающей справки из другого ОУ.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46762" r="51386" b="25927"/>
          <a:stretch/>
        </p:blipFill>
        <p:spPr>
          <a:xfrm>
            <a:off x="0" y="0"/>
            <a:ext cx="2739540" cy="116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174" b="68691"/>
          <a:stretch/>
        </p:blipFill>
        <p:spPr>
          <a:xfrm>
            <a:off x="6048375" y="-10574"/>
            <a:ext cx="3095625" cy="11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журнал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9" t="38073" r="58912" b="16975"/>
          <a:stretch/>
        </p:blipFill>
        <p:spPr>
          <a:xfrm>
            <a:off x="0" y="0"/>
            <a:ext cx="1102291" cy="22987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2291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056"/>
          <a:stretch/>
        </p:blipFill>
        <p:spPr bwMode="auto">
          <a:xfrm>
            <a:off x="1517900" y="1443834"/>
            <a:ext cx="4581937" cy="47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011" y="2020721"/>
            <a:ext cx="3305614" cy="46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1141</Words>
  <Application>Microsoft Office PowerPoint</Application>
  <PresentationFormat>Экран (4:3)</PresentationFormat>
  <Paragraphs>147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Ведение школьной  документации</vt:lpstr>
      <vt:lpstr>Личные дела учащихся</vt:lpstr>
      <vt:lpstr>Личные дела учащихся</vt:lpstr>
      <vt:lpstr>Личные дела учащихся</vt:lpstr>
      <vt:lpstr>Личные дела учащихся</vt:lpstr>
      <vt:lpstr>Порядок работы с личными делами учащихся</vt:lpstr>
      <vt:lpstr>Порядок работы с личными делами учащихся</vt:lpstr>
      <vt:lpstr>Порядок работы с личными делами учащихся</vt:lpstr>
      <vt:lpstr>Классный журнал</vt:lpstr>
      <vt:lpstr>Ведение классного журнала</vt:lpstr>
      <vt:lpstr>Ведение классного журнала</vt:lpstr>
      <vt:lpstr>Ведение классного журнала</vt:lpstr>
      <vt:lpstr>В классном журнале должно быть:</vt:lpstr>
      <vt:lpstr>В классном журнале должно быть:</vt:lpstr>
      <vt:lpstr>В классном журнале должно быть:</vt:lpstr>
      <vt:lpstr>В базисном учебном плане:</vt:lpstr>
      <vt:lpstr>В классном журнале:</vt:lpstr>
      <vt:lpstr>В классном журнале:</vt:lpstr>
      <vt:lpstr>В классном журнале:</vt:lpstr>
      <vt:lpstr>В классном журнале:</vt:lpstr>
      <vt:lpstr>В классном журнале:</vt:lpstr>
      <vt:lpstr>В классном журнале:</vt:lpstr>
      <vt:lpstr>В классном журнале:</vt:lpstr>
      <vt:lpstr>На странице иностранного языка:</vt:lpstr>
      <vt:lpstr>Выставление отметок</vt:lpstr>
      <vt:lpstr>Выставление отметок</vt:lpstr>
      <vt:lpstr>В конце года</vt:lpstr>
      <vt:lpstr>Слайд 28</vt:lpstr>
      <vt:lpstr>Дневник учащегося</vt:lpstr>
      <vt:lpstr>Дневник учащегося</vt:lpstr>
      <vt:lpstr>Дневник учащегося</vt:lpstr>
      <vt:lpstr>Дневник учащегося</vt:lpstr>
      <vt:lpstr>Дневник учащегося</vt:lpstr>
      <vt:lpstr>Дневник учащегося</vt:lpstr>
      <vt:lpstr>Дневник учащегося</vt:lpstr>
      <vt:lpstr>Дневник учащегося</vt:lpstr>
      <vt:lpstr>Письмо  Министерства образования и науки РФ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49</cp:revision>
  <dcterms:created xsi:type="dcterms:W3CDTF">2013-08-21T19:17:07Z</dcterms:created>
  <dcterms:modified xsi:type="dcterms:W3CDTF">2018-12-12T07:21:55Z</dcterms:modified>
</cp:coreProperties>
</file>