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9" r:id="rId3"/>
    <p:sldId id="287" r:id="rId4"/>
    <p:sldId id="261" r:id="rId5"/>
    <p:sldId id="262" r:id="rId6"/>
    <p:sldId id="270" r:id="rId7"/>
    <p:sldId id="271" r:id="rId8"/>
    <p:sldId id="263" r:id="rId9"/>
    <p:sldId id="264" r:id="rId10"/>
    <p:sldId id="265" r:id="rId11"/>
    <p:sldId id="266" r:id="rId12"/>
    <p:sldId id="267" r:id="rId13"/>
    <p:sldId id="268" r:id="rId14"/>
    <p:sldId id="275" r:id="rId15"/>
    <p:sldId id="274" r:id="rId16"/>
    <p:sldId id="257" r:id="rId17"/>
    <p:sldId id="272" r:id="rId18"/>
    <p:sldId id="273" r:id="rId19"/>
    <p:sldId id="277" r:id="rId20"/>
    <p:sldId id="278" r:id="rId21"/>
    <p:sldId id="281" r:id="rId22"/>
    <p:sldId id="282" r:id="rId23"/>
    <p:sldId id="283" r:id="rId24"/>
    <p:sldId id="284" r:id="rId25"/>
    <p:sldId id="279" r:id="rId26"/>
    <p:sldId id="290" r:id="rId27"/>
    <p:sldId id="280" r:id="rId28"/>
    <p:sldId id="288" r:id="rId29"/>
    <p:sldId id="276" r:id="rId30"/>
    <p:sldId id="285" r:id="rId31"/>
    <p:sldId id="286" r:id="rId32"/>
    <p:sldId id="289" r:id="rId33"/>
    <p:sldId id="291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25" y="-30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Инклюзивное образование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628800"/>
            <a:ext cx="6389175" cy="4794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47278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Особые образовательные потребности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268760"/>
            <a:ext cx="8686800" cy="511256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– </a:t>
            </a:r>
            <a:r>
              <a:rPr lang="ru-RU" sz="2800" dirty="0">
                <a:solidFill>
                  <a:schemeClr val="tx1"/>
                </a:solidFill>
              </a:rPr>
              <a:t>установленная компетентной группой специалистов (комиссией) потребность гражданина в создании для него определенных специальных условий получения образования.</a:t>
            </a:r>
          </a:p>
          <a:p>
            <a:pPr marL="0" indent="0" algn="ctr">
              <a:buNone/>
            </a:pP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429000"/>
            <a:ext cx="4457935" cy="2727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768216"/>
            <a:ext cx="3384376" cy="1946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6612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09959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Специальные условия получения образования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554163"/>
            <a:ext cx="8740080" cy="425110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>
                <a:solidFill>
                  <a:schemeClr val="tx1"/>
                </a:solidFill>
              </a:rPr>
              <a:t>– совокупность специальных образовательных программ и методов развития и обучения, условий, отвечающих потребностям обучающихся </a:t>
            </a:r>
            <a:r>
              <a:rPr lang="ru-RU" sz="2000" dirty="0" smtClean="0">
                <a:solidFill>
                  <a:schemeClr val="tx1"/>
                </a:solidFill>
              </a:rPr>
              <a:t>с ОВЗ</a:t>
            </a:r>
            <a:r>
              <a:rPr lang="ru-RU" sz="2000" dirty="0">
                <a:solidFill>
                  <a:schemeClr val="tx1"/>
                </a:solidFill>
              </a:rPr>
              <a:t>, включая учебники, учебные пособия, дидактические и наглядные материалы, индивидуальные технические средства развития и обучения, средства коммуникации и доступность среды обучения (воспитания), а также психолого-педагогических, медицинских, социальных и иных услуг, необходимых обучающимся/воспитанникам с ОВЗ для получения образования в соответствии с их способностями и психофизическими возможностями в целях развития социальной адаптации и интеграции в обществе, в том числе приобретения навыков самообслуживания, подготовки к трудовой, в том числе профессиональной, деятельности и самостоятельной жизни.</a:t>
            </a:r>
          </a:p>
        </p:txBody>
      </p:sp>
    </p:spTree>
    <p:extLst>
      <p:ext uri="{BB962C8B-B14F-4D97-AF65-F5344CB8AC3E}">
        <p14:creationId xmlns:p14="http://schemas.microsoft.com/office/powerpoint/2010/main" val="1008250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09959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err="1" smtClean="0">
                <a:solidFill>
                  <a:srgbClr val="C00000"/>
                </a:solidFill>
              </a:rPr>
              <a:t>Психолого</a:t>
            </a:r>
            <a:r>
              <a:rPr lang="ru-RU" dirty="0" smtClean="0">
                <a:solidFill>
                  <a:srgbClr val="C00000"/>
                </a:solidFill>
              </a:rPr>
              <a:t> – </a:t>
            </a:r>
            <a:r>
              <a:rPr lang="ru-RU" dirty="0" err="1" smtClean="0">
                <a:solidFill>
                  <a:srgbClr val="C00000"/>
                </a:solidFill>
              </a:rPr>
              <a:t>медико</a:t>
            </a:r>
            <a:r>
              <a:rPr lang="ru-RU" dirty="0" smtClean="0">
                <a:solidFill>
                  <a:srgbClr val="C00000"/>
                </a:solidFill>
              </a:rPr>
              <a:t> – педагогическая комиссия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2800" i="1" dirty="0">
                <a:solidFill>
                  <a:schemeClr val="tx1"/>
                </a:solidFill>
              </a:rPr>
              <a:t>– </a:t>
            </a:r>
            <a:r>
              <a:rPr lang="ru-RU" sz="2800" dirty="0">
                <a:solidFill>
                  <a:schemeClr val="tx1"/>
                </a:solidFill>
              </a:rPr>
              <a:t>комиссия для выявления детей с ОВЗ и (или) отклонениями в поведении, проведения их комплексного обследования и подготовки рекомендаций по оказанию детям психолого-медико-педагогической помощи и организации их обучения и воспитания.</a:t>
            </a:r>
          </a:p>
          <a:p>
            <a:endParaRPr lang="ru-RU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581128"/>
            <a:ext cx="5238750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2398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96590"/>
            <a:ext cx="7932373" cy="5949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3106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50659"/>
            <a:ext cx="8424935" cy="6318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24302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733995" cy="6550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12172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Смешанные дошкольные группы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123" y="1554163"/>
            <a:ext cx="8046154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0746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Смешанные дошкольные группы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123" y="1554163"/>
            <a:ext cx="8046154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16855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Группы кратковременного пребывания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268760"/>
            <a:ext cx="8686800" cy="5256584"/>
          </a:xfrm>
        </p:spPr>
        <p:txBody>
          <a:bodyPr>
            <a:normAutofit fontScale="85000" lnSpcReduction="20000"/>
          </a:bodyPr>
          <a:lstStyle/>
          <a:p>
            <a:pPr marL="0" lvl="0" indent="0" algn="ctr">
              <a:buNone/>
            </a:pPr>
            <a:r>
              <a:rPr lang="ru-RU" dirty="0">
                <a:solidFill>
                  <a:schemeClr val="tx1"/>
                </a:solidFill>
              </a:rPr>
              <a:t>создаются в целях оказания систематической медико-психолого-педагогической помощи детям с ОВЗ, не обучающимся в специальных (коррекционных) дошкольных образовательных учреждениях: </a:t>
            </a:r>
            <a:r>
              <a:rPr lang="ru-RU" dirty="0" err="1">
                <a:solidFill>
                  <a:schemeClr val="tx1"/>
                </a:solidFill>
              </a:rPr>
              <a:t>неслышащим</a:t>
            </a:r>
            <a:r>
              <a:rPr lang="ru-RU" dirty="0">
                <a:solidFill>
                  <a:schemeClr val="tx1"/>
                </a:solidFill>
              </a:rPr>
              <a:t>, слабослышащим и позднооглохшим, незрячим, слабовидящим и </a:t>
            </a:r>
            <a:r>
              <a:rPr lang="ru-RU" dirty="0" err="1">
                <a:solidFill>
                  <a:schemeClr val="tx1"/>
                </a:solidFill>
              </a:rPr>
              <a:t>поздноослепшим</a:t>
            </a:r>
            <a:r>
              <a:rPr lang="ru-RU" dirty="0">
                <a:solidFill>
                  <a:schemeClr val="tx1"/>
                </a:solidFill>
              </a:rPr>
              <a:t>, с тяжелыми нарушениями речи, нарушением опорно-двигательного аппарата, задержкой психического развития, умственно отсталым и со сложной структурой дефекта. В группах кратковременного пребывания детей с отклонениями в развитии следует обеспечивать индивидуальными занятиями и занятиями в малой группе (по 2–3 ребенка). На занятиях обязательно должны присутствовать родители.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34320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144016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Группы кратковременного пребывания на базе центров </a:t>
            </a:r>
            <a:r>
              <a:rPr lang="ru-RU" sz="2800" dirty="0" err="1" smtClean="0">
                <a:solidFill>
                  <a:srgbClr val="C00000"/>
                </a:solidFill>
              </a:rPr>
              <a:t>психолого</a:t>
            </a:r>
            <a:r>
              <a:rPr lang="ru-RU" sz="2800" dirty="0" smtClean="0">
                <a:solidFill>
                  <a:srgbClr val="C00000"/>
                </a:solidFill>
              </a:rPr>
              <a:t> – педагогического и </a:t>
            </a:r>
            <a:r>
              <a:rPr lang="ru-RU" sz="2800" dirty="0" err="1" smtClean="0">
                <a:solidFill>
                  <a:srgbClr val="C00000"/>
                </a:solidFill>
              </a:rPr>
              <a:t>медико</a:t>
            </a:r>
            <a:r>
              <a:rPr lang="ru-RU" sz="2800" dirty="0" smtClean="0">
                <a:solidFill>
                  <a:srgbClr val="C00000"/>
                </a:solidFill>
              </a:rPr>
              <a:t> – социального сопровождения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700808"/>
            <a:ext cx="8686800" cy="4824536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dirty="0">
                <a:solidFill>
                  <a:schemeClr val="tx1"/>
                </a:solidFill>
              </a:rPr>
              <a:t>Основной целью работы таких групп является социализация и адаптация детей с проблемами в развитии в коллективе сверстников и их родителей в ходе системной, целенаправленной деятельности. Обучение различным коммуникативным навыкам ребенка с психофизическими нарушениями через совместную игру – наиболее приемлемая форма социализации. Специфичным для деятельности групп кратковременного пребывания при ППМС - центрах является проведение групповой работы в условиях тесного контакта ребенка с близким ему взрослым – мамой, папой или бабушкой. Это обеспечивает создание у малыша чувства защищенности, а у родных для него людей формируются навыки грамотной психолого-педагогической поддержки и педагогические приемы стимуляции общения ребенка со взрослыми и сверстниками.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4198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4608512" cy="3458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284984"/>
            <a:ext cx="5184576" cy="3428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1099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Классы инклюзивного обучения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340768"/>
            <a:ext cx="8686800" cy="5328592"/>
          </a:xfrm>
        </p:spPr>
        <p:txBody>
          <a:bodyPr>
            <a:normAutofit fontScale="77500" lnSpcReduction="20000"/>
          </a:bodyPr>
          <a:lstStyle/>
          <a:p>
            <a:pPr marL="0" lvl="0" indent="0" algn="ctr">
              <a:buNone/>
            </a:pPr>
            <a:r>
              <a:rPr lang="ru-RU" b="1" dirty="0">
                <a:solidFill>
                  <a:schemeClr val="tx1"/>
                </a:solidFill>
              </a:rPr>
              <a:t>Классы инклюзивного обучения</a:t>
            </a:r>
            <a:r>
              <a:rPr lang="ru-RU" dirty="0">
                <a:solidFill>
                  <a:schemeClr val="tx1"/>
                </a:solidFill>
              </a:rPr>
              <a:t> открываются в общеобразовательных учреждениях с целью создания целостной системы, обеспечивающей оптимальные условия для обучения, воспитания и социальной адаптации детей с особыми образовательными потребностями в соответствии с их возрастными и индивидуальными особенностями, уровнем актуального развития, состоянием соматического и нервно-психического здоровья. Инклюзивные классы могут быть организованы во всех видах общеобразовательных учреждений, реализующих образовательные программы начального общего, основного общего, среднего (полного) образования, создавших специальные условия для пребывания и обучения детей с особыми образовательными потребностями.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40238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Классы инклюзивного образования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123" y="1554163"/>
            <a:ext cx="8046154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23939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02758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Комплектование классов инклюзивного образования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44824"/>
            <a:ext cx="8046154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53906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Частичная инклюзия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123" y="1554163"/>
            <a:ext cx="8046154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28850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1716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Эпизодическая или внеурочная инклюзия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00808"/>
            <a:ext cx="8046154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87950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Диагностические классы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412776"/>
            <a:ext cx="8686800" cy="4667349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chemeClr val="tx1"/>
                </a:solidFill>
              </a:rPr>
              <a:t>Диагностические классы</a:t>
            </a:r>
            <a:r>
              <a:rPr lang="ru-RU" dirty="0">
                <a:solidFill>
                  <a:schemeClr val="tx1"/>
                </a:solidFill>
              </a:rPr>
              <a:t> открываются в специальных (коррекционных) образовательных учреждениях с целью определения образовательного маршрута учащегося, определения особенностей его психолого-педагогического сопровождения и выработки рекомендации родителям о возможных перспективах дальнейшего обучения  ребенка. В диагностический  класс принимаются  дети 6,5-8 лет, имеющие особенности развития, не прошедшие ранее организованного дошкольного обучения или посещавшие дошкольные учреждения разного вида. Зачисление в диагностический класс осуществляется с согласия родителей и по рекомендации ПМПК, комплектующей инклюзивные образовательные учреждения.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17697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патронаж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484784"/>
            <a:ext cx="8686800" cy="49685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 </a:t>
            </a:r>
            <a:r>
              <a:rPr lang="ru-RU" sz="2800" dirty="0">
                <a:solidFill>
                  <a:schemeClr val="tx1"/>
                </a:solidFill>
              </a:rPr>
              <a:t>– это особый вид помощи ребенку, его родителям, педагогам в решении сложных проблем, связанных с выживанием, восстановительным лечением, специальным обучением и воспитанием, социализацией, со становлением подрастающего человека как личности. Таким образом, вниманием охватывается не только </a:t>
            </a:r>
            <a:r>
              <a:rPr lang="ru-RU" sz="2800" dirty="0" smtClean="0">
                <a:solidFill>
                  <a:schemeClr val="tx1"/>
                </a:solidFill>
              </a:rPr>
              <a:t>ребенок и </a:t>
            </a:r>
            <a:r>
              <a:rPr lang="ru-RU" sz="2800" dirty="0">
                <a:solidFill>
                  <a:schemeClr val="tx1"/>
                </a:solidFill>
              </a:rPr>
              <a:t>его семья, </a:t>
            </a:r>
            <a:r>
              <a:rPr lang="ru-RU" sz="2800" dirty="0" smtClean="0">
                <a:solidFill>
                  <a:schemeClr val="tx1"/>
                </a:solidFill>
              </a:rPr>
              <a:t>но и </a:t>
            </a:r>
            <a:r>
              <a:rPr lang="ru-RU" sz="2800" dirty="0">
                <a:solidFill>
                  <a:schemeClr val="tx1"/>
                </a:solidFill>
              </a:rPr>
              <a:t>общность людей («со-бытийная общность»), объединенная задачами его развития.</a:t>
            </a:r>
          </a:p>
        </p:txBody>
      </p:sp>
    </p:spTree>
    <p:extLst>
      <p:ext uri="{BB962C8B-B14F-4D97-AF65-F5344CB8AC3E}">
        <p14:creationId xmlns:p14="http://schemas.microsoft.com/office/powerpoint/2010/main" val="20949246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09959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Система сопровождения и поддержки детей с ОВЗ с помощью </a:t>
            </a:r>
            <a:r>
              <a:rPr lang="ru-RU" sz="2800" dirty="0" err="1" smtClean="0">
                <a:solidFill>
                  <a:srgbClr val="C00000"/>
                </a:solidFill>
              </a:rPr>
              <a:t>тьютора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algn="ctr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Цель </a:t>
            </a:r>
            <a:r>
              <a:rPr lang="ru-RU" sz="2800" dirty="0">
                <a:solidFill>
                  <a:schemeClr val="tx1"/>
                </a:solidFill>
              </a:rPr>
              <a:t>деятельности </a:t>
            </a:r>
            <a:r>
              <a:rPr lang="ru-RU" sz="2800" dirty="0" err="1">
                <a:solidFill>
                  <a:schemeClr val="tx1"/>
                </a:solidFill>
              </a:rPr>
              <a:t>тьютора</a:t>
            </a:r>
            <a:r>
              <a:rPr lang="ru-RU" sz="2800" dirty="0">
                <a:solidFill>
                  <a:schemeClr val="tx1"/>
                </a:solidFill>
              </a:rPr>
              <a:t> заключается в успешном включении ребенка с ОВЗ в среду общеобразовательного учреждения. </a:t>
            </a:r>
            <a:r>
              <a:rPr lang="ru-RU" sz="2800" dirty="0" err="1">
                <a:solidFill>
                  <a:schemeClr val="tx1"/>
                </a:solidFill>
              </a:rPr>
              <a:t>Тьютор</a:t>
            </a:r>
            <a:r>
              <a:rPr lang="ru-RU" sz="2800" dirty="0">
                <a:solidFill>
                  <a:schemeClr val="tx1"/>
                </a:solidFill>
              </a:rPr>
              <a:t> может стать связующим звеном, обеспечивающим координацию педагогов, специальных педагогов, психологов, других необходимых ребенку специалистов на каждом этапе образовательного процесса.</a:t>
            </a:r>
          </a:p>
          <a:p>
            <a:endParaRPr lang="ru-RU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725144"/>
            <a:ext cx="260985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3" y="4664406"/>
            <a:ext cx="2376264" cy="208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5975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256917" cy="619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24335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12676"/>
            <a:ext cx="8424936" cy="6156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73223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8424936" cy="6310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86071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027584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Формы инклюзивного профессионального образования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827166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В </a:t>
            </a:r>
            <a:r>
              <a:rPr lang="ru-RU" dirty="0">
                <a:solidFill>
                  <a:schemeClr val="tx1"/>
                </a:solidFill>
              </a:rPr>
              <a:t>системе профессионального образования инклюзивное образование реализуется на всех уровнях профессиональной подготовки: в процессе начального, среднего и высшего профессионального образования. Кроме доступности среды, значение имеет образовательный ценз, которому должны соответствовать обучающиеся с ограниченными возможностями здоровья по итогам образования. Таким образом может осуществляться:</a:t>
            </a:r>
          </a:p>
          <a:p>
            <a:r>
              <a:rPr lang="ru-RU" b="1" dirty="0">
                <a:solidFill>
                  <a:schemeClr val="tx1"/>
                </a:solidFill>
              </a:rPr>
              <a:t>Обучение на общих основаниях </a:t>
            </a:r>
            <a:r>
              <a:rPr lang="ru-RU" dirty="0">
                <a:solidFill>
                  <a:schemeClr val="tx1"/>
                </a:solidFill>
              </a:rPr>
              <a:t>со студентами без отклонений в состоянии здоровья (равноправное участие инвалидов в одном из аспектов общественной жизни).</a:t>
            </a:r>
          </a:p>
          <a:p>
            <a:r>
              <a:rPr lang="ru-RU" b="1" dirty="0">
                <a:solidFill>
                  <a:schemeClr val="tx1"/>
                </a:solidFill>
              </a:rPr>
              <a:t>Обучение по особым образовательным программам</a:t>
            </a:r>
            <a:r>
              <a:rPr lang="ru-RU" dirty="0">
                <a:solidFill>
                  <a:schemeClr val="tx1"/>
                </a:solidFill>
              </a:rPr>
              <a:t> исключительно для лиц с ограниченными возможностями (целевая групповая работа для достижения «стабильности»).</a:t>
            </a:r>
          </a:p>
          <a:p>
            <a:r>
              <a:rPr lang="ru-RU" b="1" dirty="0">
                <a:solidFill>
                  <a:schemeClr val="tx1"/>
                </a:solidFill>
              </a:rPr>
              <a:t>Совместное обучение</a:t>
            </a:r>
            <a:r>
              <a:rPr lang="ru-RU" dirty="0">
                <a:solidFill>
                  <a:schemeClr val="tx1"/>
                </a:solidFill>
              </a:rPr>
              <a:t> по образовательным программам, в которых принимают участие наряду с обычными студентами лица с ограниченными возможностями в целях интерактивных встреч и приобретения навыков взаимодействия (интеграция).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821550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76672"/>
            <a:ext cx="8686800" cy="10081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Примерная модель </a:t>
            </a:r>
            <a:r>
              <a:rPr lang="ru-RU" sz="2800" dirty="0" err="1" smtClean="0">
                <a:solidFill>
                  <a:srgbClr val="C00000"/>
                </a:solidFill>
              </a:rPr>
              <a:t>учебно</a:t>
            </a:r>
            <a:r>
              <a:rPr lang="ru-RU" sz="2800" dirty="0" smtClean="0">
                <a:solidFill>
                  <a:srgbClr val="C00000"/>
                </a:solidFill>
              </a:rPr>
              <a:t> – методического центра обучения студентов с ОВЗ и студентов - инвалидов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84784"/>
            <a:ext cx="6999500" cy="5177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373436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Особые образовательные потребности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268760"/>
            <a:ext cx="8686800" cy="5184576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под </a:t>
            </a:r>
            <a:r>
              <a:rPr lang="ru-RU" sz="2800" dirty="0">
                <a:solidFill>
                  <a:schemeClr val="tx1"/>
                </a:solidFill>
              </a:rPr>
              <a:t>особыми образовательными потребностями понимается </a:t>
            </a:r>
            <a:r>
              <a:rPr lang="ru-RU" sz="2800" dirty="0" smtClean="0">
                <a:solidFill>
                  <a:schemeClr val="tx1"/>
                </a:solidFill>
              </a:rPr>
              <a:t>необходимость </a:t>
            </a:r>
            <a:r>
              <a:rPr lang="ru-RU" sz="2800" dirty="0">
                <a:solidFill>
                  <a:schemeClr val="tx1"/>
                </a:solidFill>
              </a:rPr>
              <a:t>создания специальных условий для обучающегося с целью освоения им адаптированной основной </a:t>
            </a:r>
            <a:r>
              <a:rPr lang="ru-RU" sz="2800" dirty="0" smtClean="0">
                <a:solidFill>
                  <a:schemeClr val="tx1"/>
                </a:solidFill>
              </a:rPr>
              <a:t>общеобразовательной программы: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</a:rPr>
              <a:t>1 группа — образовательные </a:t>
            </a:r>
            <a:r>
              <a:rPr lang="ru-RU" sz="2800" dirty="0" smtClean="0">
                <a:solidFill>
                  <a:schemeClr val="tx1"/>
                </a:solidFill>
              </a:rPr>
              <a:t>потребности</a:t>
            </a:r>
            <a:r>
              <a:rPr lang="ru-RU" sz="2800" dirty="0">
                <a:solidFill>
                  <a:schemeClr val="tx1"/>
                </a:solidFill>
              </a:rPr>
              <a:t>, связанные с особой организацией </a:t>
            </a:r>
            <a:r>
              <a:rPr lang="ru-RU" sz="2800" dirty="0" smtClean="0">
                <a:solidFill>
                  <a:schemeClr val="tx1"/>
                </a:solidFill>
              </a:rPr>
              <a:t>образовательного </a:t>
            </a:r>
            <a:r>
              <a:rPr lang="ru-RU" sz="2800" dirty="0">
                <a:solidFill>
                  <a:schemeClr val="tx1"/>
                </a:solidFill>
              </a:rPr>
              <a:t>процесса; </a:t>
            </a:r>
            <a:endParaRPr lang="ru-RU" sz="2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2 </a:t>
            </a:r>
            <a:r>
              <a:rPr lang="ru-RU" sz="2800" dirty="0">
                <a:solidFill>
                  <a:schemeClr val="tx1"/>
                </a:solidFill>
              </a:rPr>
              <a:t>группа — образовательные </a:t>
            </a:r>
            <a:r>
              <a:rPr lang="ru-RU" sz="2800" dirty="0" smtClean="0">
                <a:solidFill>
                  <a:schemeClr val="tx1"/>
                </a:solidFill>
              </a:rPr>
              <a:t>потребности</a:t>
            </a:r>
            <a:r>
              <a:rPr lang="ru-RU" sz="2800" dirty="0">
                <a:solidFill>
                  <a:schemeClr val="tx1"/>
                </a:solidFill>
              </a:rPr>
              <a:t>, связанные с адаптацией содержания основной общеобразовательной программы; </a:t>
            </a:r>
            <a:endParaRPr lang="ru-RU" sz="2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3 </a:t>
            </a:r>
            <a:r>
              <a:rPr lang="ru-RU" sz="2800" dirty="0">
                <a:solidFill>
                  <a:schemeClr val="tx1"/>
                </a:solidFill>
              </a:rPr>
              <a:t>группа — образовательные </a:t>
            </a:r>
            <a:r>
              <a:rPr lang="ru-RU" sz="2800" dirty="0" smtClean="0">
                <a:solidFill>
                  <a:schemeClr val="tx1"/>
                </a:solidFill>
              </a:rPr>
              <a:t>потребности</a:t>
            </a:r>
            <a:r>
              <a:rPr lang="ru-RU" sz="2800" dirty="0">
                <a:solidFill>
                  <a:schemeClr val="tx1"/>
                </a:solidFill>
              </a:rPr>
              <a:t>, связанные с адаптацией способов </a:t>
            </a:r>
            <a:r>
              <a:rPr lang="ru-RU" sz="2800" dirty="0" smtClean="0">
                <a:solidFill>
                  <a:schemeClr val="tx1"/>
                </a:solidFill>
              </a:rPr>
              <a:t>подачи </a:t>
            </a:r>
            <a:r>
              <a:rPr lang="ru-RU" sz="2800" dirty="0">
                <a:solidFill>
                  <a:schemeClr val="tx1"/>
                </a:solidFill>
              </a:rPr>
              <a:t>учебного материала; </a:t>
            </a:r>
            <a:endParaRPr lang="ru-RU" sz="2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800" smtClean="0">
                <a:solidFill>
                  <a:schemeClr val="tx1"/>
                </a:solidFill>
              </a:rPr>
              <a:t>4 </a:t>
            </a:r>
            <a:r>
              <a:rPr lang="ru-RU" sz="2800" dirty="0">
                <a:solidFill>
                  <a:schemeClr val="tx1"/>
                </a:solidFill>
              </a:rPr>
              <a:t>группа — </a:t>
            </a:r>
            <a:r>
              <a:rPr lang="ru-RU" sz="2800">
                <a:solidFill>
                  <a:schemeClr val="tx1"/>
                </a:solidFill>
              </a:rPr>
              <a:t>образовательные </a:t>
            </a:r>
            <a:r>
              <a:rPr lang="ru-RU" sz="2800" smtClean="0">
                <a:solidFill>
                  <a:schemeClr val="tx1"/>
                </a:solidFill>
              </a:rPr>
              <a:t>потребности</a:t>
            </a:r>
            <a:r>
              <a:rPr lang="ru-RU" sz="2800" dirty="0">
                <a:solidFill>
                  <a:schemeClr val="tx1"/>
                </a:solidFill>
              </a:rPr>
              <a:t>, связанные с преодолением трудностей в развитии, социализации и адаптации.</a:t>
            </a:r>
          </a:p>
        </p:txBody>
      </p:sp>
    </p:spTree>
    <p:extLst>
      <p:ext uri="{BB962C8B-B14F-4D97-AF65-F5344CB8AC3E}">
        <p14:creationId xmlns:p14="http://schemas.microsoft.com/office/powerpoint/2010/main" val="291351432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13725"/>
            <a:ext cx="8555028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8811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Инклюзивное образование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268760"/>
            <a:ext cx="8686800" cy="5328592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dirty="0">
                <a:solidFill>
                  <a:schemeClr val="tx1"/>
                </a:solidFill>
              </a:rPr>
              <a:t>— это комплексный процесс обеспечения равного доступа к качественному образованию для </a:t>
            </a:r>
            <a:r>
              <a:rPr lang="ru-RU" dirty="0" smtClean="0">
                <a:solidFill>
                  <a:schemeClr val="tx1"/>
                </a:solidFill>
              </a:rPr>
              <a:t>детей, подростков и юношей (девушек) </a:t>
            </a:r>
            <a:r>
              <a:rPr lang="ru-RU" dirty="0">
                <a:solidFill>
                  <a:schemeClr val="tx1"/>
                </a:solidFill>
              </a:rPr>
              <a:t>с особыми образовательными потребностями путем организации их обучения в </a:t>
            </a:r>
            <a:r>
              <a:rPr lang="ru-RU" dirty="0" smtClean="0">
                <a:solidFill>
                  <a:schemeClr val="tx1"/>
                </a:solidFill>
              </a:rPr>
              <a:t>общеобразовательных и профессиональных образовательных организациях </a:t>
            </a:r>
            <a:r>
              <a:rPr lang="ru-RU" dirty="0">
                <a:solidFill>
                  <a:schemeClr val="tx1"/>
                </a:solidFill>
              </a:rPr>
              <a:t>на основе применения личностно ориентированных методов обучения, с учетом </a:t>
            </a:r>
            <a:r>
              <a:rPr lang="ru-RU" dirty="0" smtClean="0">
                <a:solidFill>
                  <a:schemeClr val="tx1"/>
                </a:solidFill>
              </a:rPr>
              <a:t>их индивидуальных </a:t>
            </a:r>
            <a:r>
              <a:rPr lang="ru-RU" dirty="0">
                <a:solidFill>
                  <a:schemeClr val="tx1"/>
                </a:solidFill>
              </a:rPr>
              <a:t>особенностей учебно-познавательной </a:t>
            </a:r>
            <a:r>
              <a:rPr lang="ru-RU" dirty="0" smtClean="0">
                <a:solidFill>
                  <a:schemeClr val="tx1"/>
                </a:solidFill>
              </a:rPr>
              <a:t>деятельности и образовательных потребностей. </a:t>
            </a:r>
            <a:r>
              <a:rPr lang="ru-RU" dirty="0">
                <a:solidFill>
                  <a:schemeClr val="tx1"/>
                </a:solidFill>
              </a:rPr>
              <a:t>Определение оптимальных путей и средств внедрения инклюзивного обучения базируется на основе соответствующего нормативно-правового, учебно-методического, кадрового, материально-технического и информационного обеспечения.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24828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Инклюзия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340768"/>
            <a:ext cx="8686800" cy="5256584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2400" dirty="0">
                <a:solidFill>
                  <a:schemeClr val="tx1"/>
                </a:solidFill>
              </a:rPr>
              <a:t>Инклюзия (от </a:t>
            </a:r>
            <a:r>
              <a:rPr lang="ru-RU" sz="2400" dirty="0" err="1">
                <a:solidFill>
                  <a:schemeClr val="tx1"/>
                </a:solidFill>
              </a:rPr>
              <a:t>inclusion</a:t>
            </a:r>
            <a:r>
              <a:rPr lang="ru-RU" sz="2400" dirty="0">
                <a:solidFill>
                  <a:schemeClr val="tx1"/>
                </a:solidFill>
              </a:rPr>
              <a:t> – включение) – процесс увеличения степени участия всех граждан в социуме, и в первую очередь, имеющих трудности в физическом развитии. Он предполагает разработку и применение таких конкретных решений, которые смогут позволить каждому человеку равноправно участвовать в академической и общественной жизни.</a:t>
            </a:r>
            <a:endParaRPr lang="ru-RU" sz="2400" dirty="0" smtClean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ЮНЕСКО </a:t>
            </a:r>
            <a:r>
              <a:rPr lang="ru-RU" sz="2400" dirty="0">
                <a:solidFill>
                  <a:schemeClr val="tx1"/>
                </a:solidFill>
              </a:rPr>
              <a:t>понимает инклюзию как “позитивную реакцию на разнообразие учащихся и восприятие их индивидуальных отличий не как проблемы, а как возможность обогатить учение». Инклюзия — это процесс интеграции детей в общеобразовательный процесс независимо от их половой, этнической и религиозной принадлежности, прежних учебных достижений, состояния здоровья, уровня  развития, социально- экономического статуса родителей и других </a:t>
            </a:r>
            <a:r>
              <a:rPr lang="ru-RU" sz="2400" dirty="0" smtClean="0">
                <a:solidFill>
                  <a:schemeClr val="tx1"/>
                </a:solidFill>
              </a:rPr>
              <a:t>различий.</a:t>
            </a:r>
          </a:p>
          <a:p>
            <a:pPr marL="0" indent="0" algn="ctr">
              <a:buNone/>
            </a:pP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965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20688"/>
            <a:ext cx="8136904" cy="5636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616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620688"/>
            <a:ext cx="7488832" cy="561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1093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02758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Дети с особыми образовательными потребностями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484784"/>
            <a:ext cx="8686800" cy="537321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>
                <a:solidFill>
                  <a:schemeClr val="tx1"/>
                </a:solidFill>
              </a:rPr>
              <a:t>(дети со специальными потребностями в обучении) — дети, имеющие нарушение здоровья со стойким расстройством функций организма, обусловленное заболеваниями, последствиями травм или дефектами, приводящее к ограничению жизнедеятельности и вызывающее необходимость их социальной защиты. В 23 статье Конвенции утверждается право на особый уход, образование и подготовку детей с особыми потребностями в развитии. В статье отмечается также, что эти дети не должны быть изолированными от общества из-за отрицательных социальных установок. Усилия по борьбе с детской инвалидностью должны концентрироваться на профилактике заболеваний (улучшение качества услуг здравоохранения и образования), раннем выявлении, развитии ребенка и реабилитации.</a:t>
            </a:r>
          </a:p>
          <a:p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9828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1716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Лица с ограниченными возможностями здоровья (ОВЗ)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– </a:t>
            </a:r>
            <a:r>
              <a:rPr lang="ru-RU" sz="2800" dirty="0">
                <a:solidFill>
                  <a:schemeClr val="tx1"/>
                </a:solidFill>
              </a:rPr>
              <a:t>граждане, имеющие особенности в физическом и (или) психическом развитии, вследствие которых возникает потребность в специальных условиях получения образования (особые образовательные потребности).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977612"/>
            <a:ext cx="3168352" cy="237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326" y="3977613"/>
            <a:ext cx="3594302" cy="2396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3346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739</TotalTime>
  <Words>1176</Words>
  <Application>Microsoft Office PowerPoint</Application>
  <PresentationFormat>Экран (4:3)</PresentationFormat>
  <Paragraphs>46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Трек</vt:lpstr>
      <vt:lpstr>Инклюзивное образование</vt:lpstr>
      <vt:lpstr>Презентация PowerPoint</vt:lpstr>
      <vt:lpstr>Презентация PowerPoint</vt:lpstr>
      <vt:lpstr>Инклюзивное образование</vt:lpstr>
      <vt:lpstr>Инклюзия </vt:lpstr>
      <vt:lpstr>Презентация PowerPoint</vt:lpstr>
      <vt:lpstr>Презентация PowerPoint</vt:lpstr>
      <vt:lpstr>Дети с особыми образовательными потребностями</vt:lpstr>
      <vt:lpstr>Лица с ограниченными возможностями здоровья (ОВЗ)</vt:lpstr>
      <vt:lpstr>Особые образовательные потребности</vt:lpstr>
      <vt:lpstr>Специальные условия получения образования</vt:lpstr>
      <vt:lpstr>Психолого – медико – педагогическая комиссия</vt:lpstr>
      <vt:lpstr>Презентация PowerPoint</vt:lpstr>
      <vt:lpstr>Презентация PowerPoint</vt:lpstr>
      <vt:lpstr>Презентация PowerPoint</vt:lpstr>
      <vt:lpstr>Смешанные дошкольные группы</vt:lpstr>
      <vt:lpstr>Смешанные дошкольные группы</vt:lpstr>
      <vt:lpstr>Группы кратковременного пребывания</vt:lpstr>
      <vt:lpstr>Группы кратковременного пребывания на базе центров психолого – педагогического и медико – социального сопровождения</vt:lpstr>
      <vt:lpstr>Классы инклюзивного обучения</vt:lpstr>
      <vt:lpstr>Классы инклюзивного образования</vt:lpstr>
      <vt:lpstr>Комплектование классов инклюзивного образования</vt:lpstr>
      <vt:lpstr>Частичная инклюзия</vt:lpstr>
      <vt:lpstr>Эпизодическая или внеурочная инклюзия</vt:lpstr>
      <vt:lpstr>Диагностические классы</vt:lpstr>
      <vt:lpstr>патронаж</vt:lpstr>
      <vt:lpstr>Система сопровождения и поддержки детей с ОВЗ с помощью тьютора</vt:lpstr>
      <vt:lpstr>Презентация PowerPoint</vt:lpstr>
      <vt:lpstr>Презентация PowerPoint</vt:lpstr>
      <vt:lpstr>Формы инклюзивного профессионального образования</vt:lpstr>
      <vt:lpstr>Примерная модель учебно – методического центра обучения студентов с ОВЗ и студентов - инвалидов</vt:lpstr>
      <vt:lpstr>Особые образовательные потребности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Инклюзивное образование</dc:title>
  <dc:creator>Галина</dc:creator>
  <cp:lastModifiedBy>Бухгалтер</cp:lastModifiedBy>
  <cp:revision>58</cp:revision>
  <dcterms:created xsi:type="dcterms:W3CDTF">2017-11-08T09:21:07Z</dcterms:created>
  <dcterms:modified xsi:type="dcterms:W3CDTF">2021-11-29T15:50:49Z</dcterms:modified>
</cp:coreProperties>
</file>