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59" r:id="rId5"/>
    <p:sldId id="266" r:id="rId6"/>
    <p:sldId id="267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64" r:id="rId16"/>
    <p:sldId id="263" r:id="rId17"/>
    <p:sldId id="268" r:id="rId18"/>
    <p:sldId id="269" r:id="rId19"/>
    <p:sldId id="270" r:id="rId20"/>
    <p:sldId id="271" r:id="rId21"/>
    <p:sldId id="26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E1D"/>
    <a:srgbClr val="FEF4EC"/>
    <a:srgbClr val="FFD193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1104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0347746927628592E-2"/>
          <c:y val="0.26875000000000004"/>
          <c:w val="0.62465340009103332"/>
          <c:h val="0.696875000000000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Новаторы</c:v>
                </c:pt>
                <c:pt idx="1">
                  <c:v>Передовики</c:v>
                </c:pt>
                <c:pt idx="2">
                  <c:v>Умеренные</c:v>
                </c:pt>
                <c:pt idx="3">
                  <c:v>Сдержано относящиеся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0.30000000000000004</c:v>
                </c:pt>
                <c:pt idx="1">
                  <c:v>0.30000000000000004</c:v>
                </c:pt>
                <c:pt idx="2">
                  <c:v>0.2</c:v>
                </c:pt>
                <c:pt idx="3">
                  <c:v>0.2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7345792990441512"/>
          <c:y val="0.19840501968503943"/>
          <c:w val="0.26542070095584896"/>
          <c:h val="0.7531899606299213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5DA858-61E6-4FB8-B614-C184F88E406B}" type="doc">
      <dgm:prSet loTypeId="urn:microsoft.com/office/officeart/2005/8/layout/list1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96D257E-3B27-4E33-AA08-8FF56E6F84F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Неожиданное для самого  педагога событие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2FF34C-7414-46AD-98D2-D4A0C25823C0}" type="parTrans" cxnId="{9AE6F693-94CF-486A-8AEF-9262A60600A4}">
      <dgm:prSet/>
      <dgm:spPr/>
      <dgm:t>
        <a:bodyPr/>
        <a:lstStyle/>
        <a:p>
          <a:endParaRPr lang="ru-RU"/>
        </a:p>
      </dgm:t>
    </dgm:pt>
    <dgm:pt modelId="{51A50BF5-BC66-4D78-8B88-C9712284974B}" type="sibTrans" cxnId="{9AE6F693-94CF-486A-8AEF-9262A60600A4}">
      <dgm:prSet/>
      <dgm:spPr/>
      <dgm:t>
        <a:bodyPr/>
        <a:lstStyle/>
        <a:p>
          <a:endParaRPr lang="ru-RU"/>
        </a:p>
      </dgm:t>
    </dgm:pt>
    <dgm:pt modelId="{DCAE78BE-24D9-4EC2-A3FB-DEAC0CB62F89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Различные несоответствия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A8CA31-796B-4948-848E-27815ED033CB}" type="parTrans" cxnId="{2A6BDE5C-4A89-4496-9A09-AE52C49837C0}">
      <dgm:prSet/>
      <dgm:spPr/>
      <dgm:t>
        <a:bodyPr/>
        <a:lstStyle/>
        <a:p>
          <a:endParaRPr lang="ru-RU"/>
        </a:p>
      </dgm:t>
    </dgm:pt>
    <dgm:pt modelId="{E4900603-4A23-4592-B48E-AB8D3B3305C1}" type="sibTrans" cxnId="{2A6BDE5C-4A89-4496-9A09-AE52C49837C0}">
      <dgm:prSet/>
      <dgm:spPr/>
      <dgm:t>
        <a:bodyPr/>
        <a:lstStyle/>
        <a:p>
          <a:endParaRPr lang="ru-RU"/>
        </a:p>
      </dgm:t>
    </dgm:pt>
    <dgm:pt modelId="{D3C86CF4-278C-446A-BBAE-EAA50103F1FC}">
      <dgm:prSet phldrT="[Текст]"/>
      <dgm:spPr/>
      <dgm:t>
        <a:bodyPr/>
        <a:lstStyle/>
        <a:p>
          <a:r>
            <a:rPr lang="ru-RU" b="1" dirty="0" smtClean="0"/>
            <a:t>Потребности педагогического процесса </a:t>
          </a:r>
          <a:endParaRPr lang="ru-RU" b="1" dirty="0"/>
        </a:p>
      </dgm:t>
    </dgm:pt>
    <dgm:pt modelId="{4612C5DC-41E8-4814-91EB-4F6E52B66C12}" type="parTrans" cxnId="{3308432A-74DA-4F09-9CB6-11D8C98D00B3}">
      <dgm:prSet/>
      <dgm:spPr/>
      <dgm:t>
        <a:bodyPr/>
        <a:lstStyle/>
        <a:p>
          <a:endParaRPr lang="ru-RU"/>
        </a:p>
      </dgm:t>
    </dgm:pt>
    <dgm:pt modelId="{3B13E666-74AD-4A3C-ACFA-6F2EDBDB19F8}" type="sibTrans" cxnId="{3308432A-74DA-4F09-9CB6-11D8C98D00B3}">
      <dgm:prSet/>
      <dgm:spPr/>
      <dgm:t>
        <a:bodyPr/>
        <a:lstStyle/>
        <a:p>
          <a:endParaRPr lang="ru-RU"/>
        </a:p>
      </dgm:t>
    </dgm:pt>
    <dgm:pt modelId="{4A546D15-BC2B-48E7-B2EB-5359F248E42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Изменениями в ценностях и установках детей 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270B2D-0F52-40CF-A173-76B317465A72}" type="parTrans" cxnId="{DFCDAD5E-10C3-4D67-A496-48A388540609}">
      <dgm:prSet/>
      <dgm:spPr/>
      <dgm:t>
        <a:bodyPr/>
        <a:lstStyle/>
        <a:p>
          <a:endParaRPr lang="ru-RU"/>
        </a:p>
      </dgm:t>
    </dgm:pt>
    <dgm:pt modelId="{021858DE-305C-4D43-B4E3-8E576B02B3F2}" type="sibTrans" cxnId="{DFCDAD5E-10C3-4D67-A496-48A388540609}">
      <dgm:prSet/>
      <dgm:spPr/>
      <dgm:t>
        <a:bodyPr/>
        <a:lstStyle/>
        <a:p>
          <a:endParaRPr lang="ru-RU"/>
        </a:p>
      </dgm:t>
    </dgm:pt>
    <dgm:pt modelId="{823C422D-F9C2-456F-8544-A10E0F480CE7}" type="pres">
      <dgm:prSet presAssocID="{745DA858-61E6-4FB8-B614-C184F88E406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9C683E-B1C8-472A-95CC-60B3C417E6BC}" type="pres">
      <dgm:prSet presAssocID="{696D257E-3B27-4E33-AA08-8FF56E6F84FF}" presName="parentLin" presStyleCnt="0"/>
      <dgm:spPr/>
    </dgm:pt>
    <dgm:pt modelId="{1671D9E2-6C58-4831-9ADB-3148614836BB}" type="pres">
      <dgm:prSet presAssocID="{696D257E-3B27-4E33-AA08-8FF56E6F84F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278C1B2-8189-418A-86AA-9518E3730C9F}" type="pres">
      <dgm:prSet presAssocID="{696D257E-3B27-4E33-AA08-8FF56E6F84F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440CB-4AEA-4D34-9467-85561D855852}" type="pres">
      <dgm:prSet presAssocID="{696D257E-3B27-4E33-AA08-8FF56E6F84FF}" presName="negativeSpace" presStyleCnt="0"/>
      <dgm:spPr/>
    </dgm:pt>
    <dgm:pt modelId="{D04D4EDA-4084-4FEE-B6E2-924671EBCE97}" type="pres">
      <dgm:prSet presAssocID="{696D257E-3B27-4E33-AA08-8FF56E6F84FF}" presName="childText" presStyleLbl="conFgAcc1" presStyleIdx="0" presStyleCnt="4">
        <dgm:presLayoutVars>
          <dgm:bulletEnabled val="1"/>
        </dgm:presLayoutVars>
      </dgm:prSet>
      <dgm:spPr/>
    </dgm:pt>
    <dgm:pt modelId="{2302253A-E995-4B72-81E6-2D82B278641D}" type="pres">
      <dgm:prSet presAssocID="{51A50BF5-BC66-4D78-8B88-C9712284974B}" presName="spaceBetweenRectangles" presStyleCnt="0"/>
      <dgm:spPr/>
    </dgm:pt>
    <dgm:pt modelId="{1B1C2882-3E65-43C4-BB28-F0B7F16FC6C9}" type="pres">
      <dgm:prSet presAssocID="{DCAE78BE-24D9-4EC2-A3FB-DEAC0CB62F89}" presName="parentLin" presStyleCnt="0"/>
      <dgm:spPr/>
    </dgm:pt>
    <dgm:pt modelId="{25847CBA-7C83-46D7-87C3-EFA8FD0578AE}" type="pres">
      <dgm:prSet presAssocID="{DCAE78BE-24D9-4EC2-A3FB-DEAC0CB62F8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06BE7E9-3B26-4A1E-B7AC-40D94344E880}" type="pres">
      <dgm:prSet presAssocID="{DCAE78BE-24D9-4EC2-A3FB-DEAC0CB62F8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5F51D-53B7-4261-B1A2-A6FE3D6F7185}" type="pres">
      <dgm:prSet presAssocID="{DCAE78BE-24D9-4EC2-A3FB-DEAC0CB62F89}" presName="negativeSpace" presStyleCnt="0"/>
      <dgm:spPr/>
    </dgm:pt>
    <dgm:pt modelId="{CA349BDB-62AD-4F0B-B918-2878DCD12020}" type="pres">
      <dgm:prSet presAssocID="{DCAE78BE-24D9-4EC2-A3FB-DEAC0CB62F89}" presName="childText" presStyleLbl="conFgAcc1" presStyleIdx="1" presStyleCnt="4">
        <dgm:presLayoutVars>
          <dgm:bulletEnabled val="1"/>
        </dgm:presLayoutVars>
      </dgm:prSet>
      <dgm:spPr/>
    </dgm:pt>
    <dgm:pt modelId="{BA4DB05C-D9E5-4918-8F6C-727B4B89686B}" type="pres">
      <dgm:prSet presAssocID="{E4900603-4A23-4592-B48E-AB8D3B3305C1}" presName="spaceBetweenRectangles" presStyleCnt="0"/>
      <dgm:spPr/>
    </dgm:pt>
    <dgm:pt modelId="{11E81F6C-614A-4228-99AA-8EF7F85FD9CA}" type="pres">
      <dgm:prSet presAssocID="{D3C86CF4-278C-446A-BBAE-EAA50103F1FC}" presName="parentLin" presStyleCnt="0"/>
      <dgm:spPr/>
    </dgm:pt>
    <dgm:pt modelId="{33FA7E1B-6F6C-4DD6-8A76-6826E2244F4E}" type="pres">
      <dgm:prSet presAssocID="{D3C86CF4-278C-446A-BBAE-EAA50103F1F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F2CBF17-7549-4840-AEE8-8C5014F32978}" type="pres">
      <dgm:prSet presAssocID="{D3C86CF4-278C-446A-BBAE-EAA50103F1F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BDB696-EFDB-4DAD-800F-9CC240BB90E2}" type="pres">
      <dgm:prSet presAssocID="{D3C86CF4-278C-446A-BBAE-EAA50103F1FC}" presName="negativeSpace" presStyleCnt="0"/>
      <dgm:spPr/>
    </dgm:pt>
    <dgm:pt modelId="{AAFAE5A4-B9FA-4743-AF7F-FCE92AA0C31E}" type="pres">
      <dgm:prSet presAssocID="{D3C86CF4-278C-446A-BBAE-EAA50103F1FC}" presName="childText" presStyleLbl="conFgAcc1" presStyleIdx="2" presStyleCnt="4">
        <dgm:presLayoutVars>
          <dgm:bulletEnabled val="1"/>
        </dgm:presLayoutVars>
      </dgm:prSet>
      <dgm:spPr/>
    </dgm:pt>
    <dgm:pt modelId="{27062223-D45B-41F3-995B-B52DEFE41B19}" type="pres">
      <dgm:prSet presAssocID="{3B13E666-74AD-4A3C-ACFA-6F2EDBDB19F8}" presName="spaceBetweenRectangles" presStyleCnt="0"/>
      <dgm:spPr/>
    </dgm:pt>
    <dgm:pt modelId="{58CEDC95-2C18-4AEB-B51B-61D3A368D791}" type="pres">
      <dgm:prSet presAssocID="{4A546D15-BC2B-48E7-B2EB-5359F248E42B}" presName="parentLin" presStyleCnt="0"/>
      <dgm:spPr/>
    </dgm:pt>
    <dgm:pt modelId="{CC79BA9A-0C94-4CC0-A89B-7E275F68A630}" type="pres">
      <dgm:prSet presAssocID="{4A546D15-BC2B-48E7-B2EB-5359F248E42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3F76EEF-54E7-4BAA-94DA-0D363E862452}" type="pres">
      <dgm:prSet presAssocID="{4A546D15-BC2B-48E7-B2EB-5359F248E42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C128D-75CB-4A7C-B1D4-6FAC31054D4C}" type="pres">
      <dgm:prSet presAssocID="{4A546D15-BC2B-48E7-B2EB-5359F248E42B}" presName="negativeSpace" presStyleCnt="0"/>
      <dgm:spPr/>
    </dgm:pt>
    <dgm:pt modelId="{7B493E19-72F7-4F76-9CF3-3316A64A5990}" type="pres">
      <dgm:prSet presAssocID="{4A546D15-BC2B-48E7-B2EB-5359F248E42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6C2C43A-55B1-425B-B731-181CE5A4B2DD}" type="presOf" srcId="{4A546D15-BC2B-48E7-B2EB-5359F248E42B}" destId="{23F76EEF-54E7-4BAA-94DA-0D363E862452}" srcOrd="1" destOrd="0" presId="urn:microsoft.com/office/officeart/2005/8/layout/list1"/>
    <dgm:cxn modelId="{4F509BB9-C219-4BE2-B488-094C4B7C7EC7}" type="presOf" srcId="{4A546D15-BC2B-48E7-B2EB-5359F248E42B}" destId="{CC79BA9A-0C94-4CC0-A89B-7E275F68A630}" srcOrd="0" destOrd="0" presId="urn:microsoft.com/office/officeart/2005/8/layout/list1"/>
    <dgm:cxn modelId="{47AC1058-3425-44F0-91E6-28BD3C10943A}" type="presOf" srcId="{D3C86CF4-278C-446A-BBAE-EAA50103F1FC}" destId="{FF2CBF17-7549-4840-AEE8-8C5014F32978}" srcOrd="1" destOrd="0" presId="urn:microsoft.com/office/officeart/2005/8/layout/list1"/>
    <dgm:cxn modelId="{9F722B97-B815-4753-85A4-B993D69A433E}" type="presOf" srcId="{DCAE78BE-24D9-4EC2-A3FB-DEAC0CB62F89}" destId="{706BE7E9-3B26-4A1E-B7AC-40D94344E880}" srcOrd="1" destOrd="0" presId="urn:microsoft.com/office/officeart/2005/8/layout/list1"/>
    <dgm:cxn modelId="{1F22847E-EB2C-4A11-B62C-A5A3D585C0BF}" type="presOf" srcId="{696D257E-3B27-4E33-AA08-8FF56E6F84FF}" destId="{5278C1B2-8189-418A-86AA-9518E3730C9F}" srcOrd="1" destOrd="0" presId="urn:microsoft.com/office/officeart/2005/8/layout/list1"/>
    <dgm:cxn modelId="{F057714E-A18A-4FA9-B5DF-366DA3509627}" type="presOf" srcId="{745DA858-61E6-4FB8-B614-C184F88E406B}" destId="{823C422D-F9C2-456F-8544-A10E0F480CE7}" srcOrd="0" destOrd="0" presId="urn:microsoft.com/office/officeart/2005/8/layout/list1"/>
    <dgm:cxn modelId="{4D0267B0-0C28-474A-9842-ECF3366DF81D}" type="presOf" srcId="{DCAE78BE-24D9-4EC2-A3FB-DEAC0CB62F89}" destId="{25847CBA-7C83-46D7-87C3-EFA8FD0578AE}" srcOrd="0" destOrd="0" presId="urn:microsoft.com/office/officeart/2005/8/layout/list1"/>
    <dgm:cxn modelId="{DFCDAD5E-10C3-4D67-A496-48A388540609}" srcId="{745DA858-61E6-4FB8-B614-C184F88E406B}" destId="{4A546D15-BC2B-48E7-B2EB-5359F248E42B}" srcOrd="3" destOrd="0" parTransId="{BD270B2D-0F52-40CF-A173-76B317465A72}" sibTransId="{021858DE-305C-4D43-B4E3-8E576B02B3F2}"/>
    <dgm:cxn modelId="{C2B1BE74-BF57-4FE2-88DC-D799320A4575}" type="presOf" srcId="{D3C86CF4-278C-446A-BBAE-EAA50103F1FC}" destId="{33FA7E1B-6F6C-4DD6-8A76-6826E2244F4E}" srcOrd="0" destOrd="0" presId="urn:microsoft.com/office/officeart/2005/8/layout/list1"/>
    <dgm:cxn modelId="{9AE6F693-94CF-486A-8AEF-9262A60600A4}" srcId="{745DA858-61E6-4FB8-B614-C184F88E406B}" destId="{696D257E-3B27-4E33-AA08-8FF56E6F84FF}" srcOrd="0" destOrd="0" parTransId="{B22FF34C-7414-46AD-98D2-D4A0C25823C0}" sibTransId="{51A50BF5-BC66-4D78-8B88-C9712284974B}"/>
    <dgm:cxn modelId="{420BD158-4F55-42D5-8166-1E62CA04B255}" type="presOf" srcId="{696D257E-3B27-4E33-AA08-8FF56E6F84FF}" destId="{1671D9E2-6C58-4831-9ADB-3148614836BB}" srcOrd="0" destOrd="0" presId="urn:microsoft.com/office/officeart/2005/8/layout/list1"/>
    <dgm:cxn modelId="{2A6BDE5C-4A89-4496-9A09-AE52C49837C0}" srcId="{745DA858-61E6-4FB8-B614-C184F88E406B}" destId="{DCAE78BE-24D9-4EC2-A3FB-DEAC0CB62F89}" srcOrd="1" destOrd="0" parTransId="{AAA8CA31-796B-4948-848E-27815ED033CB}" sibTransId="{E4900603-4A23-4592-B48E-AB8D3B3305C1}"/>
    <dgm:cxn modelId="{3308432A-74DA-4F09-9CB6-11D8C98D00B3}" srcId="{745DA858-61E6-4FB8-B614-C184F88E406B}" destId="{D3C86CF4-278C-446A-BBAE-EAA50103F1FC}" srcOrd="2" destOrd="0" parTransId="{4612C5DC-41E8-4814-91EB-4F6E52B66C12}" sibTransId="{3B13E666-74AD-4A3C-ACFA-6F2EDBDB19F8}"/>
    <dgm:cxn modelId="{EF9CE227-319E-4673-9C1E-7967248B9A41}" type="presParOf" srcId="{823C422D-F9C2-456F-8544-A10E0F480CE7}" destId="{A19C683E-B1C8-472A-95CC-60B3C417E6BC}" srcOrd="0" destOrd="0" presId="urn:microsoft.com/office/officeart/2005/8/layout/list1"/>
    <dgm:cxn modelId="{D94B035F-F5C6-4718-AA13-F4665EC194B8}" type="presParOf" srcId="{A19C683E-B1C8-472A-95CC-60B3C417E6BC}" destId="{1671D9E2-6C58-4831-9ADB-3148614836BB}" srcOrd="0" destOrd="0" presId="urn:microsoft.com/office/officeart/2005/8/layout/list1"/>
    <dgm:cxn modelId="{9CC97564-B562-4B85-BD4D-2109B81E8AF6}" type="presParOf" srcId="{A19C683E-B1C8-472A-95CC-60B3C417E6BC}" destId="{5278C1B2-8189-418A-86AA-9518E3730C9F}" srcOrd="1" destOrd="0" presId="urn:microsoft.com/office/officeart/2005/8/layout/list1"/>
    <dgm:cxn modelId="{ABE886A3-E66E-4EE9-BB13-237B4636F74D}" type="presParOf" srcId="{823C422D-F9C2-456F-8544-A10E0F480CE7}" destId="{924440CB-4AEA-4D34-9467-85561D855852}" srcOrd="1" destOrd="0" presId="urn:microsoft.com/office/officeart/2005/8/layout/list1"/>
    <dgm:cxn modelId="{183B4B64-4B2D-4B04-BB80-BD630D644668}" type="presParOf" srcId="{823C422D-F9C2-456F-8544-A10E0F480CE7}" destId="{D04D4EDA-4084-4FEE-B6E2-924671EBCE97}" srcOrd="2" destOrd="0" presId="urn:microsoft.com/office/officeart/2005/8/layout/list1"/>
    <dgm:cxn modelId="{DF02AAF3-E178-4673-85AE-9E2C06E4A5AC}" type="presParOf" srcId="{823C422D-F9C2-456F-8544-A10E0F480CE7}" destId="{2302253A-E995-4B72-81E6-2D82B278641D}" srcOrd="3" destOrd="0" presId="urn:microsoft.com/office/officeart/2005/8/layout/list1"/>
    <dgm:cxn modelId="{DAABA501-94E0-4905-8504-7149788713F1}" type="presParOf" srcId="{823C422D-F9C2-456F-8544-A10E0F480CE7}" destId="{1B1C2882-3E65-43C4-BB28-F0B7F16FC6C9}" srcOrd="4" destOrd="0" presId="urn:microsoft.com/office/officeart/2005/8/layout/list1"/>
    <dgm:cxn modelId="{E1336344-AB11-4641-98A6-964E53973585}" type="presParOf" srcId="{1B1C2882-3E65-43C4-BB28-F0B7F16FC6C9}" destId="{25847CBA-7C83-46D7-87C3-EFA8FD0578AE}" srcOrd="0" destOrd="0" presId="urn:microsoft.com/office/officeart/2005/8/layout/list1"/>
    <dgm:cxn modelId="{EB610E6B-5C47-47D5-8744-BF929768D1E5}" type="presParOf" srcId="{1B1C2882-3E65-43C4-BB28-F0B7F16FC6C9}" destId="{706BE7E9-3B26-4A1E-B7AC-40D94344E880}" srcOrd="1" destOrd="0" presId="urn:microsoft.com/office/officeart/2005/8/layout/list1"/>
    <dgm:cxn modelId="{9BE9892C-7CFD-4B0B-9374-0994C4E35AC8}" type="presParOf" srcId="{823C422D-F9C2-456F-8544-A10E0F480CE7}" destId="{BBB5F51D-53B7-4261-B1A2-A6FE3D6F7185}" srcOrd="5" destOrd="0" presId="urn:microsoft.com/office/officeart/2005/8/layout/list1"/>
    <dgm:cxn modelId="{8BBD6EBA-FB19-4648-ADF2-46A407C803FA}" type="presParOf" srcId="{823C422D-F9C2-456F-8544-A10E0F480CE7}" destId="{CA349BDB-62AD-4F0B-B918-2878DCD12020}" srcOrd="6" destOrd="0" presId="urn:microsoft.com/office/officeart/2005/8/layout/list1"/>
    <dgm:cxn modelId="{75738522-F72F-479F-AD57-6CFED8BF907A}" type="presParOf" srcId="{823C422D-F9C2-456F-8544-A10E0F480CE7}" destId="{BA4DB05C-D9E5-4918-8F6C-727B4B89686B}" srcOrd="7" destOrd="0" presId="urn:microsoft.com/office/officeart/2005/8/layout/list1"/>
    <dgm:cxn modelId="{4BF083DC-3710-435A-A4BB-C676A1623A66}" type="presParOf" srcId="{823C422D-F9C2-456F-8544-A10E0F480CE7}" destId="{11E81F6C-614A-4228-99AA-8EF7F85FD9CA}" srcOrd="8" destOrd="0" presId="urn:microsoft.com/office/officeart/2005/8/layout/list1"/>
    <dgm:cxn modelId="{F91CD44F-371A-4BC1-89EA-E823146F5F02}" type="presParOf" srcId="{11E81F6C-614A-4228-99AA-8EF7F85FD9CA}" destId="{33FA7E1B-6F6C-4DD6-8A76-6826E2244F4E}" srcOrd="0" destOrd="0" presId="urn:microsoft.com/office/officeart/2005/8/layout/list1"/>
    <dgm:cxn modelId="{BAD5DECA-38D1-4420-A8D7-F86ACF208434}" type="presParOf" srcId="{11E81F6C-614A-4228-99AA-8EF7F85FD9CA}" destId="{FF2CBF17-7549-4840-AEE8-8C5014F32978}" srcOrd="1" destOrd="0" presId="urn:microsoft.com/office/officeart/2005/8/layout/list1"/>
    <dgm:cxn modelId="{251B0861-79CA-468E-9614-E6CECAB32BBE}" type="presParOf" srcId="{823C422D-F9C2-456F-8544-A10E0F480CE7}" destId="{ACBDB696-EFDB-4DAD-800F-9CC240BB90E2}" srcOrd="9" destOrd="0" presId="urn:microsoft.com/office/officeart/2005/8/layout/list1"/>
    <dgm:cxn modelId="{106E1656-AFF5-4BC2-B2BD-C34D9DDAFB2C}" type="presParOf" srcId="{823C422D-F9C2-456F-8544-A10E0F480CE7}" destId="{AAFAE5A4-B9FA-4743-AF7F-FCE92AA0C31E}" srcOrd="10" destOrd="0" presId="urn:microsoft.com/office/officeart/2005/8/layout/list1"/>
    <dgm:cxn modelId="{133FE01A-BCA1-461C-AD8C-CEE2089633A4}" type="presParOf" srcId="{823C422D-F9C2-456F-8544-A10E0F480CE7}" destId="{27062223-D45B-41F3-995B-B52DEFE41B19}" srcOrd="11" destOrd="0" presId="urn:microsoft.com/office/officeart/2005/8/layout/list1"/>
    <dgm:cxn modelId="{B44D2614-1BF1-4BAF-95BD-9906D276B137}" type="presParOf" srcId="{823C422D-F9C2-456F-8544-A10E0F480CE7}" destId="{58CEDC95-2C18-4AEB-B51B-61D3A368D791}" srcOrd="12" destOrd="0" presId="urn:microsoft.com/office/officeart/2005/8/layout/list1"/>
    <dgm:cxn modelId="{6711FDAB-444E-4AE8-B390-7799E717688A}" type="presParOf" srcId="{58CEDC95-2C18-4AEB-B51B-61D3A368D791}" destId="{CC79BA9A-0C94-4CC0-A89B-7E275F68A630}" srcOrd="0" destOrd="0" presId="urn:microsoft.com/office/officeart/2005/8/layout/list1"/>
    <dgm:cxn modelId="{1BEBFD1E-3885-4495-B52E-1262FBA6E14E}" type="presParOf" srcId="{58CEDC95-2C18-4AEB-B51B-61D3A368D791}" destId="{23F76EEF-54E7-4BAA-94DA-0D363E862452}" srcOrd="1" destOrd="0" presId="urn:microsoft.com/office/officeart/2005/8/layout/list1"/>
    <dgm:cxn modelId="{7BC5A57B-36AB-4008-AD7F-259270756014}" type="presParOf" srcId="{823C422D-F9C2-456F-8544-A10E0F480CE7}" destId="{62AC128D-75CB-4A7C-B1D4-6FAC31054D4C}" srcOrd="13" destOrd="0" presId="urn:microsoft.com/office/officeart/2005/8/layout/list1"/>
    <dgm:cxn modelId="{807A2E3E-D77F-4689-9BDF-8CB1B2EE9270}" type="presParOf" srcId="{823C422D-F9C2-456F-8544-A10E0F480CE7}" destId="{7B493E19-72F7-4F76-9CF3-3316A64A599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4D4EDA-4084-4FEE-B6E2-924671EBCE97}">
      <dsp:nvSpPr>
        <dsp:cNvPr id="0" name=""/>
        <dsp:cNvSpPr/>
      </dsp:nvSpPr>
      <dsp:spPr>
        <a:xfrm>
          <a:off x="0" y="2801262"/>
          <a:ext cx="701516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78C1B2-8189-418A-86AA-9518E3730C9F}">
      <dsp:nvSpPr>
        <dsp:cNvPr id="0" name=""/>
        <dsp:cNvSpPr/>
      </dsp:nvSpPr>
      <dsp:spPr>
        <a:xfrm>
          <a:off x="350758" y="2550342"/>
          <a:ext cx="4910614" cy="5018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5610" tIns="0" rIns="18561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Неожиданное для самого  педагога событие 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5256" y="2574840"/>
        <a:ext cx="4861618" cy="452844"/>
      </dsp:txXfrm>
    </dsp:sp>
    <dsp:sp modelId="{CA349BDB-62AD-4F0B-B918-2878DCD12020}">
      <dsp:nvSpPr>
        <dsp:cNvPr id="0" name=""/>
        <dsp:cNvSpPr/>
      </dsp:nvSpPr>
      <dsp:spPr>
        <a:xfrm>
          <a:off x="0" y="3572382"/>
          <a:ext cx="701516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6BE7E9-3B26-4A1E-B7AC-40D94344E880}">
      <dsp:nvSpPr>
        <dsp:cNvPr id="0" name=""/>
        <dsp:cNvSpPr/>
      </dsp:nvSpPr>
      <dsp:spPr>
        <a:xfrm>
          <a:off x="350758" y="3321462"/>
          <a:ext cx="4910614" cy="5018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5610" tIns="0" rIns="18561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Различные несоответствия 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5256" y="3345960"/>
        <a:ext cx="4861618" cy="452844"/>
      </dsp:txXfrm>
    </dsp:sp>
    <dsp:sp modelId="{AAFAE5A4-B9FA-4743-AF7F-FCE92AA0C31E}">
      <dsp:nvSpPr>
        <dsp:cNvPr id="0" name=""/>
        <dsp:cNvSpPr/>
      </dsp:nvSpPr>
      <dsp:spPr>
        <a:xfrm>
          <a:off x="0" y="4343502"/>
          <a:ext cx="701516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F2CBF17-7549-4840-AEE8-8C5014F32978}">
      <dsp:nvSpPr>
        <dsp:cNvPr id="0" name=""/>
        <dsp:cNvSpPr/>
      </dsp:nvSpPr>
      <dsp:spPr>
        <a:xfrm>
          <a:off x="350758" y="4092582"/>
          <a:ext cx="4910614" cy="5018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5610" tIns="0" rIns="18561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Потребности педагогического процесса </a:t>
          </a:r>
          <a:endParaRPr lang="ru-RU" sz="1700" b="1" kern="1200" dirty="0"/>
        </a:p>
      </dsp:txBody>
      <dsp:txXfrm>
        <a:off x="375256" y="4117080"/>
        <a:ext cx="4861618" cy="452844"/>
      </dsp:txXfrm>
    </dsp:sp>
    <dsp:sp modelId="{7B493E19-72F7-4F76-9CF3-3316A64A5990}">
      <dsp:nvSpPr>
        <dsp:cNvPr id="0" name=""/>
        <dsp:cNvSpPr/>
      </dsp:nvSpPr>
      <dsp:spPr>
        <a:xfrm>
          <a:off x="0" y="5114622"/>
          <a:ext cx="7015163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3F76EEF-54E7-4BAA-94DA-0D363E862452}">
      <dsp:nvSpPr>
        <dsp:cNvPr id="0" name=""/>
        <dsp:cNvSpPr/>
      </dsp:nvSpPr>
      <dsp:spPr>
        <a:xfrm>
          <a:off x="350758" y="4863702"/>
          <a:ext cx="4910614" cy="5018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5610" tIns="0" rIns="18561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Изменениями в ценностях и установках детей  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5256" y="4888200"/>
        <a:ext cx="4861618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56687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497935"/>
            <a:ext cx="7772400" cy="859205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Инновационная деятельность 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100" b="1" dirty="0" smtClean="0"/>
              <a:t>учителя начальных классов</a:t>
            </a:r>
            <a:endParaRPr lang="ru-RU" sz="31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601670" y="1369769"/>
            <a:ext cx="3900488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Рационализаторы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799515" y="2332037"/>
            <a:ext cx="5286375" cy="4525963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600" dirty="0" smtClean="0">
                <a:cs typeface="Times New Roman" pitchFamily="18" charset="0"/>
              </a:rPr>
              <a:t>это работники, принимающие новаторские предложения только после тщательного анализа их полезности, возможностей использования, экономического и социального эффекта, вероятных трудностей на пути внедрения.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ru-RU" sz="2600" dirty="0" smtClean="0">
                <a:cs typeface="Times New Roman" pitchFamily="18" charset="0"/>
              </a:rPr>
              <a:t>Этот тип людей является наиболее оптимальным в работе с инновациями.</a:t>
            </a:r>
          </a:p>
          <a:p>
            <a:pPr>
              <a:defRPr/>
            </a:pP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75" y="2512769"/>
            <a:ext cx="2977748" cy="1985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18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24003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Нейтралы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601670" y="2054655"/>
            <a:ext cx="4714875" cy="452596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600" dirty="0" smtClean="0"/>
              <a:t>это те люди, которые действуют в зависимости от того, что им приказали или как на них повлияли. Отношение нейтрала к новинкам осторожное, инициативы он не проявляет. Но если ему прикажут, то он сделает то, что от него потребуют.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2600" dirty="0" smtClean="0">
              <a:solidFill>
                <a:schemeClr val="bg1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Рисунок 3" descr="perm_b_52014.jpg"/>
          <p:cNvPicPr>
            <a:picLocks noChangeAspect="1"/>
          </p:cNvPicPr>
          <p:nvPr/>
        </p:nvPicPr>
        <p:blipFill>
          <a:blip r:embed="rId2"/>
          <a:srcRect l="45033"/>
          <a:stretch>
            <a:fillRect/>
          </a:stretch>
        </p:blipFill>
        <p:spPr>
          <a:xfrm>
            <a:off x="5488230" y="2054655"/>
            <a:ext cx="3162302" cy="404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06974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96260" y="1291130"/>
            <a:ext cx="24003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Скептики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3873404" y="1643063"/>
            <a:ext cx="4484784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/>
              <a:t>люди, которые не склонны на слово верить ни одному полезному предложению, даже очевидному для всех. 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/>
              <a:t>Скептик может стать хорошим контролером проектов и предложений как человек, сомневающийся во всем, с чем он сталкивается</a:t>
            </a:r>
          </a:p>
        </p:txBody>
      </p:sp>
      <p:pic>
        <p:nvPicPr>
          <p:cNvPr id="4098" name="Picture 2" descr="http://www.bf-favor.org/upload/publications/school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260" y="2512770"/>
            <a:ext cx="3577144" cy="259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8914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01670" y="1215865"/>
            <a:ext cx="3664920" cy="98901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Консерваторы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601670" y="2054655"/>
            <a:ext cx="4123715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/>
              <a:t>в принципе такие же, как и скептики.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/>
              <a:t> Но только их скептицизм практически не имеет границ. 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600" dirty="0" smtClean="0"/>
              <a:t>Даже если инновация продумана до мелочей и просчитана до копейки, они ее отвергнут.</a:t>
            </a:r>
          </a:p>
        </p:txBody>
      </p:sp>
      <p:pic>
        <p:nvPicPr>
          <p:cNvPr id="3074" name="Picture 2" descr="http://www.sb.by/upload/medialibrary/1c9/1c9e5584d745a582f3263848dbc65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2207360"/>
            <a:ext cx="4123035" cy="27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1653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89635" y="1125967"/>
            <a:ext cx="2686050" cy="9286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Ретрограды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3655770" y="1472421"/>
            <a:ext cx="5257800" cy="5357813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300" dirty="0" smtClean="0"/>
              <a:t>очень похожи на консерваторов.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300" dirty="0" smtClean="0"/>
              <a:t>Разница в степени нигилизма. Отбрасывают новинки без анализа и до анализа. 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300" dirty="0" smtClean="0"/>
              <a:t>Ретроград обращен в прошлое, но не ради изучения опыта, а для поиска оснований своим принципам – «старое заведомо лучше нового», «новое – это хорошо забытое старое», «все велосипеды давно изобретены» и т.п. 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300" dirty="0" smtClean="0"/>
              <a:t>Он активен, как новатор, но его активность расходуется на то, чтобы повернуть все назад, в прошлое</a:t>
            </a:r>
          </a:p>
        </p:txBody>
      </p:sp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2"/>
          <a:srcRect l="17526" r="22165"/>
          <a:stretch>
            <a:fillRect/>
          </a:stretch>
        </p:blipFill>
        <p:spPr>
          <a:xfrm>
            <a:off x="448965" y="2054655"/>
            <a:ext cx="3009444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88386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07079" y="1217065"/>
            <a:ext cx="7771485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сдерживает инновации?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07080" y="2207360"/>
            <a:ext cx="794065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низкий уровень заработной платы;</a:t>
            </a:r>
          </a:p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формальные требования и часто необъективная оценка со стороны администрации; </a:t>
            </a:r>
          </a:p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недостаточная учебно-материальная база;</a:t>
            </a:r>
          </a:p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об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интересующих педагога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инновационных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технологиях;    </a:t>
            </a:r>
          </a:p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неярко выраженное у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обучающихся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желание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учиться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989" y="4192525"/>
            <a:ext cx="3333750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176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Источники инновационных идей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83902253"/>
              </p:ext>
            </p:extLst>
          </p:nvPr>
        </p:nvGraphicFramePr>
        <p:xfrm>
          <a:off x="1823310" y="-846740"/>
          <a:ext cx="7015163" cy="8093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2946">
            <a:off x="6788151" y="4905329"/>
            <a:ext cx="2051895" cy="1725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261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4375" y="1217065"/>
            <a:ext cx="792419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инновационной деятельности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5194" y="2360065"/>
            <a:ext cx="71771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использование новых методов, методик, средств, технологий в образовательном процессе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2913" indent="-442913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Разработка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авторских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программ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методик,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технологий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проектов,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методической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продукции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0935" y="3562431"/>
            <a:ext cx="3162910" cy="316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025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Содержание инновационной деятельности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93666" y="1836509"/>
            <a:ext cx="6719020" cy="478629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ru-RU" sz="2200" dirty="0" smtClean="0"/>
              <a:t>Участие </a:t>
            </a:r>
            <a:r>
              <a:rPr lang="ru-RU" sz="2200" dirty="0"/>
              <a:t>в проектно-исследовательской или </a:t>
            </a:r>
            <a:r>
              <a:rPr lang="ru-RU" sz="2200" dirty="0" smtClean="0"/>
              <a:t>опытно- экспериментальной деятельности</a:t>
            </a:r>
            <a:endParaRPr lang="ru-RU" sz="2400" dirty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6015" y="2995906"/>
            <a:ext cx="5387964" cy="358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184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9785" y="1217065"/>
            <a:ext cx="761878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организации и проведения инновационной деятельности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70605" y="2360065"/>
            <a:ext cx="7329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9E1D"/>
                </a:solidFill>
              </a:rPr>
              <a:t>выбор </a:t>
            </a:r>
            <a:r>
              <a:rPr lang="ru-RU" sz="2400" b="1" i="1" dirty="0">
                <a:solidFill>
                  <a:srgbClr val="FF9E1D"/>
                </a:solidFill>
              </a:rPr>
              <a:t>темы</a:t>
            </a:r>
            <a:r>
              <a:rPr lang="ru-RU" sz="2400" dirty="0">
                <a:solidFill>
                  <a:srgbClr val="FF9E1D"/>
                </a:solidFill>
              </a:rPr>
              <a:t>  </a:t>
            </a:r>
            <a:r>
              <a:rPr lang="ru-RU" dirty="0">
                <a:solidFill>
                  <a:schemeClr val="bg1"/>
                </a:solidFill>
              </a:rPr>
              <a:t>инновационной деятельности с учетом возрастных особенностей обучающихся </a:t>
            </a:r>
            <a:endParaRPr lang="ru-RU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9E1D"/>
                </a:solidFill>
              </a:rPr>
              <a:t>заполнение </a:t>
            </a:r>
            <a:r>
              <a:rPr lang="ru-RU" sz="2400" b="1" i="1" dirty="0">
                <a:solidFill>
                  <a:srgbClr val="FF9E1D"/>
                </a:solidFill>
              </a:rPr>
              <a:t>информационной карты</a:t>
            </a:r>
            <a:r>
              <a:rPr lang="ru-RU" sz="2400" dirty="0">
                <a:solidFill>
                  <a:srgbClr val="FF9E1D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инновационной </a:t>
            </a:r>
            <a:r>
              <a:rPr lang="ru-RU" dirty="0" smtClean="0">
                <a:solidFill>
                  <a:schemeClr val="bg1"/>
                </a:solidFill>
              </a:rPr>
              <a:t>деятельности;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9E1D"/>
                </a:solidFill>
              </a:rPr>
              <a:t>разработка </a:t>
            </a:r>
            <a:r>
              <a:rPr lang="ru-RU" sz="2400" b="1" i="1" dirty="0">
                <a:solidFill>
                  <a:srgbClr val="FF9E1D"/>
                </a:solidFill>
              </a:rPr>
              <a:t>проекта (программы, плана</a:t>
            </a:r>
            <a:r>
              <a:rPr lang="ru-RU" b="1" i="1" dirty="0">
                <a:solidFill>
                  <a:srgbClr val="FF9E1D"/>
                </a:solidFill>
              </a:rPr>
              <a:t>)</a:t>
            </a:r>
            <a:r>
              <a:rPr lang="ru-RU" dirty="0">
                <a:solidFill>
                  <a:srgbClr val="FF9E1D"/>
                </a:solidFill>
              </a:rPr>
              <a:t>  </a:t>
            </a:r>
            <a:r>
              <a:rPr lang="ru-RU" dirty="0">
                <a:solidFill>
                  <a:schemeClr val="bg1"/>
                </a:solidFill>
              </a:rPr>
              <a:t>инновационной дея­тельности: цель исследования, задачи, предмет, новизна, практическая значимость, </a:t>
            </a:r>
            <a:r>
              <a:rPr lang="ru-RU" dirty="0" smtClean="0">
                <a:solidFill>
                  <a:schemeClr val="bg1"/>
                </a:solidFill>
              </a:rPr>
              <a:t>актуальность и т.д.</a:t>
            </a:r>
            <a:endParaRPr lang="ru-RU" dirty="0" smtClean="0">
              <a:solidFill>
                <a:srgbClr val="FF9E1D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 </a:t>
            </a:r>
            <a:r>
              <a:rPr lang="ru-RU" sz="2400" b="1" i="1" dirty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инновационной деятельности</a:t>
            </a:r>
            <a:r>
              <a:rPr lang="ru-RU" dirty="0">
                <a:solidFill>
                  <a:srgbClr val="FF9E1D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(реализация инновационного </a:t>
            </a:r>
            <a:r>
              <a:rPr lang="ru-RU" i="1" dirty="0">
                <a:solidFill>
                  <a:schemeClr val="bg1"/>
                </a:solidFill>
              </a:rPr>
              <a:t>проекта (программы)</a:t>
            </a:r>
            <a:r>
              <a:rPr lang="ru-RU" b="1" i="1" dirty="0">
                <a:solidFill>
                  <a:schemeClr val="bg1"/>
                </a:solidFill>
              </a:rPr>
              <a:t>;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FF9E1D"/>
                </a:solidFill>
              </a:rPr>
              <a:t>отчет </a:t>
            </a:r>
            <a:r>
              <a:rPr lang="ru-RU" sz="2400" b="1" i="1" dirty="0">
                <a:solidFill>
                  <a:srgbClr val="FF9E1D"/>
                </a:solidFill>
              </a:rPr>
              <a:t>о реализации инновации.</a:t>
            </a:r>
            <a:r>
              <a:rPr lang="ru-RU" sz="2400" dirty="0">
                <a:solidFill>
                  <a:srgbClr val="FF9E1D"/>
                </a:solidFill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2304">
            <a:off x="311358" y="4429699"/>
            <a:ext cx="1359247" cy="1359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52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Престиж школы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6878" y="1901950"/>
            <a:ext cx="7138755" cy="473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nurddt.ru/images/shumova_p_m_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41" r="29047"/>
          <a:stretch/>
        </p:blipFill>
        <p:spPr bwMode="auto">
          <a:xfrm>
            <a:off x="448964" y="1443835"/>
            <a:ext cx="2875829" cy="3664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476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Формы отчета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39540" y="1544097"/>
            <a:ext cx="6108200" cy="478629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400" b="1" dirty="0" smtClean="0"/>
              <a:t>Творческие отчеты (концерты, выставки)</a:t>
            </a:r>
            <a:endParaRPr lang="ru-RU" sz="800" b="1" dirty="0" smtClean="0"/>
          </a:p>
          <a:p>
            <a:pPr>
              <a:spcBef>
                <a:spcPts val="600"/>
              </a:spcBef>
            </a:pPr>
            <a:r>
              <a:rPr lang="ru-RU" sz="2400" b="1" dirty="0" smtClean="0"/>
              <a:t>Открытые мероприятия   </a:t>
            </a:r>
          </a:p>
          <a:p>
            <a:pPr>
              <a:spcBef>
                <a:spcPts val="600"/>
              </a:spcBef>
            </a:pPr>
            <a:r>
              <a:rPr lang="ru-RU" sz="2400" b="1" dirty="0" smtClean="0"/>
              <a:t>Тематические консультации</a:t>
            </a:r>
            <a:endParaRPr lang="ru-RU" sz="2400" b="1" dirty="0"/>
          </a:p>
          <a:p>
            <a:pPr>
              <a:spcBef>
                <a:spcPts val="600"/>
              </a:spcBef>
            </a:pPr>
            <a:r>
              <a:rPr lang="ru-RU" sz="2400" b="1" dirty="0" smtClean="0"/>
              <a:t>Проблемные семинары</a:t>
            </a:r>
          </a:p>
          <a:p>
            <a:pPr>
              <a:spcBef>
                <a:spcPts val="600"/>
              </a:spcBef>
            </a:pPr>
            <a:r>
              <a:rPr lang="ru-RU" sz="2400" b="1" dirty="0" smtClean="0"/>
              <a:t>Свободное посещение занятий</a:t>
            </a:r>
            <a:endParaRPr lang="en-US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7708" y="4345230"/>
            <a:ext cx="6823908" cy="213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699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хранения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3918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Материалы по инновационной деятельно­сти хранятся в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методической службе: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ru-RU" sz="2000" dirty="0" smtClean="0"/>
              <a:t>заявка</a:t>
            </a:r>
            <a:r>
              <a:rPr lang="ru-RU" sz="2000" dirty="0"/>
              <a:t>, </a:t>
            </a:r>
            <a:endParaRPr lang="ru-RU" sz="2000" dirty="0" smtClean="0"/>
          </a:p>
          <a:p>
            <a:pPr lvl="1"/>
            <a:r>
              <a:rPr lang="ru-RU" sz="2000" dirty="0" smtClean="0"/>
              <a:t>программы</a:t>
            </a:r>
            <a:r>
              <a:rPr lang="ru-RU" sz="2000" dirty="0"/>
              <a:t>, </a:t>
            </a:r>
            <a:endParaRPr lang="ru-RU" sz="2000" dirty="0" smtClean="0"/>
          </a:p>
          <a:p>
            <a:pPr lvl="1"/>
            <a:r>
              <a:rPr lang="ru-RU" sz="2000" dirty="0" smtClean="0"/>
              <a:t>продукты </a:t>
            </a:r>
            <a:r>
              <a:rPr lang="ru-RU" sz="2000" dirty="0"/>
              <a:t>диагностик, </a:t>
            </a:r>
            <a:endParaRPr lang="ru-RU" sz="2000" dirty="0" smtClean="0"/>
          </a:p>
          <a:p>
            <a:pPr lvl="1"/>
            <a:r>
              <a:rPr lang="ru-RU" sz="2000" dirty="0" smtClean="0"/>
              <a:t>результаты </a:t>
            </a:r>
            <a:r>
              <a:rPr lang="ru-RU" sz="2000" dirty="0"/>
              <a:t>контроля, </a:t>
            </a:r>
            <a:endParaRPr lang="ru-RU" sz="2000" dirty="0" smtClean="0"/>
          </a:p>
          <a:p>
            <a:pPr lvl="1"/>
            <a:r>
              <a:rPr lang="ru-RU" sz="2000" dirty="0" smtClean="0"/>
              <a:t>анализ</a:t>
            </a:r>
            <a:r>
              <a:rPr lang="ru-RU" sz="2000" dirty="0"/>
              <a:t>, </a:t>
            </a:r>
            <a:endParaRPr lang="ru-RU" sz="2000" dirty="0" smtClean="0"/>
          </a:p>
          <a:p>
            <a:pPr lvl="1"/>
            <a:r>
              <a:rPr lang="ru-RU" sz="2000" dirty="0" smtClean="0"/>
              <a:t>отчеты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7410" y="4497935"/>
            <a:ext cx="34290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50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Режимы существования ОУ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907079" y="2970885"/>
            <a:ext cx="3582073" cy="3035058"/>
          </a:xfrm>
        </p:spPr>
        <p:txBody>
          <a:bodyPr/>
          <a:lstStyle/>
          <a:p>
            <a:r>
              <a:rPr lang="ru-RU" dirty="0" smtClean="0"/>
              <a:t>Специальные и методические знания,</a:t>
            </a:r>
          </a:p>
          <a:p>
            <a:r>
              <a:rPr lang="ru-RU" dirty="0" smtClean="0"/>
              <a:t>Владение техникой,</a:t>
            </a:r>
          </a:p>
          <a:p>
            <a:r>
              <a:rPr lang="ru-RU" dirty="0" err="1" smtClean="0"/>
              <a:t>Пед</a:t>
            </a:r>
            <a:r>
              <a:rPr lang="ru-RU" dirty="0" smtClean="0"/>
              <a:t>. мастерство,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030115" y="2970885"/>
            <a:ext cx="3648450" cy="3035058"/>
          </a:xfrm>
        </p:spPr>
        <p:txBody>
          <a:bodyPr/>
          <a:lstStyle/>
          <a:p>
            <a:r>
              <a:rPr lang="ru-RU" dirty="0" smtClean="0"/>
              <a:t>Психолого-педагогические </a:t>
            </a:r>
            <a:r>
              <a:rPr lang="ru-RU" dirty="0"/>
              <a:t>з</a:t>
            </a:r>
            <a:r>
              <a:rPr lang="ru-RU" dirty="0" smtClean="0"/>
              <a:t>нания,</a:t>
            </a:r>
          </a:p>
          <a:p>
            <a:r>
              <a:rPr lang="ru-RU" dirty="0" smtClean="0"/>
              <a:t>Методологические знания,</a:t>
            </a:r>
          </a:p>
          <a:p>
            <a:r>
              <a:rPr lang="ru-RU" dirty="0" smtClean="0"/>
              <a:t>Технологические знания.</a:t>
            </a:r>
          </a:p>
          <a:p>
            <a:endParaRPr lang="ru-RU" dirty="0"/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 rot="19314855">
            <a:off x="7760115" y="5102486"/>
            <a:ext cx="903288" cy="1241425"/>
          </a:xfrm>
          <a:custGeom>
            <a:avLst/>
            <a:gdLst>
              <a:gd name="T0" fmla="*/ 903288 w 580"/>
              <a:gd name="T1" fmla="*/ 0 h 798"/>
              <a:gd name="T2" fmla="*/ 900173 w 580"/>
              <a:gd name="T3" fmla="*/ 140010 h 798"/>
              <a:gd name="T4" fmla="*/ 884599 w 580"/>
              <a:gd name="T5" fmla="*/ 270687 h 798"/>
              <a:gd name="T6" fmla="*/ 859681 w 580"/>
              <a:gd name="T7" fmla="*/ 392029 h 798"/>
              <a:gd name="T8" fmla="*/ 819189 w 580"/>
              <a:gd name="T9" fmla="*/ 504037 h 798"/>
              <a:gd name="T10" fmla="*/ 769352 w 580"/>
              <a:gd name="T11" fmla="*/ 606711 h 798"/>
              <a:gd name="T12" fmla="*/ 703942 w 580"/>
              <a:gd name="T13" fmla="*/ 700052 h 798"/>
              <a:gd name="T14" fmla="*/ 626072 w 580"/>
              <a:gd name="T15" fmla="*/ 790281 h 798"/>
              <a:gd name="T16" fmla="*/ 532628 w 580"/>
              <a:gd name="T17" fmla="*/ 871175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2 w 580"/>
              <a:gd name="T33" fmla="*/ 553819 h 798"/>
              <a:gd name="T34" fmla="*/ 476562 w 580"/>
              <a:gd name="T35" fmla="*/ 522705 h 798"/>
              <a:gd name="T36" fmla="*/ 541973 w 580"/>
              <a:gd name="T37" fmla="*/ 482258 h 798"/>
              <a:gd name="T38" fmla="*/ 610498 w 580"/>
              <a:gd name="T39" fmla="*/ 435588 h 798"/>
              <a:gd name="T40" fmla="*/ 672794 w 580"/>
              <a:gd name="T41" fmla="*/ 382695 h 798"/>
              <a:gd name="T42" fmla="*/ 735090 w 580"/>
              <a:gd name="T43" fmla="*/ 323579 h 798"/>
              <a:gd name="T44" fmla="*/ 788041 w 580"/>
              <a:gd name="T45" fmla="*/ 258241 h 798"/>
              <a:gd name="T46" fmla="*/ 834763 w 580"/>
              <a:gd name="T47" fmla="*/ 192903 h 798"/>
              <a:gd name="T48" fmla="*/ 869025 w 580"/>
              <a:gd name="T49" fmla="*/ 127565 h 798"/>
              <a:gd name="T50" fmla="*/ 893944 w 580"/>
              <a:gd name="T51" fmla="*/ 62227 h 798"/>
              <a:gd name="T52" fmla="*/ 900173 w 580"/>
              <a:gd name="T53" fmla="*/ 0 h 798"/>
              <a:gd name="T54" fmla="*/ 903288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1000">
                <a:schemeClr val="bg1">
                  <a:lumMod val="8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63139" y="5217221"/>
            <a:ext cx="7726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 условие -</a:t>
            </a:r>
          </a:p>
          <a:p>
            <a:r>
              <a:rPr lang="ru-RU" sz="3600" b="1" dirty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600" b="1" dirty="0" smtClean="0">
                <a:solidFill>
                  <a:srgbClr val="FF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отовность педагога к инновациям</a:t>
            </a:r>
            <a:endParaRPr lang="ru-RU" sz="3600" b="1" dirty="0">
              <a:solidFill>
                <a:srgbClr val="FF9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02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Инновационная деятельность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целенаправленная деятельность, основанная на </a:t>
            </a:r>
            <a:r>
              <a:rPr lang="ru-RU" b="1" dirty="0"/>
              <a:t>осмыслении </a:t>
            </a:r>
            <a:r>
              <a:rPr lang="ru-RU" dirty="0"/>
              <a:t>(рефлексии)  своего собственного  практического опыта при помощи </a:t>
            </a:r>
            <a:r>
              <a:rPr lang="ru-RU" i="1" dirty="0"/>
              <a:t>сравнения и </a:t>
            </a:r>
            <a:r>
              <a:rPr lang="ru-RU" i="1" dirty="0" smtClean="0"/>
              <a:t>изменения</a:t>
            </a:r>
            <a:r>
              <a:rPr lang="ru-RU" dirty="0" smtClean="0"/>
              <a:t> образовательного </a:t>
            </a:r>
            <a:r>
              <a:rPr lang="ru-RU" dirty="0"/>
              <a:t>процесса с целью достижения более   высоких результатов, получения нового знания, качественно иной </a:t>
            </a:r>
            <a:r>
              <a:rPr lang="ru-RU" dirty="0" smtClean="0"/>
              <a:t>                             педагогической </a:t>
            </a:r>
            <a:r>
              <a:rPr lang="ru-RU" dirty="0"/>
              <a:t>практики.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6807" y="4497935"/>
            <a:ext cx="1924083" cy="18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5514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Инновационная деятельность учителя зависит </a:t>
            </a:r>
            <a:r>
              <a:rPr lang="ru-RU" dirty="0" smtClean="0"/>
              <a:t>от: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8965" y="2619739"/>
            <a:ext cx="4040188" cy="4016066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Личностной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отовности  педагога</a:t>
            </a:r>
          </a:p>
          <a:p>
            <a:pPr marL="0" indent="0">
              <a:spcBef>
                <a:spcPts val="0"/>
              </a:spcBef>
              <a:buNone/>
            </a:pP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/>
              <a:t> </a:t>
            </a:r>
            <a:r>
              <a:rPr lang="ru-RU" sz="3200" b="1" i="1" dirty="0"/>
              <a:t>личностных</a:t>
            </a:r>
            <a:r>
              <a:rPr lang="ru-RU" sz="2900" i="1" dirty="0"/>
              <a:t> </a:t>
            </a:r>
            <a:r>
              <a:rPr lang="ru-RU" sz="2900" dirty="0"/>
              <a:t> (работоспособность, готовность к творчеству, высокий эмоциональный </a:t>
            </a:r>
            <a:r>
              <a:rPr lang="ru-RU" sz="2900" dirty="0" smtClean="0"/>
              <a:t>тонус</a:t>
            </a:r>
            <a:r>
              <a:rPr lang="ru-RU" sz="2900" dirty="0"/>
              <a:t>);</a:t>
            </a:r>
          </a:p>
          <a:p>
            <a:pPr lvl="0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dirty="0"/>
              <a:t>(знание новых технологий, овладение новыми методами обучения, умение анализировать и  выявлять причины недостатков, находить актуальные проблемы  образования и реализовывать эффективные способы их решения).  </a:t>
            </a:r>
            <a:endParaRPr lang="ru-RU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724705" y="2592067"/>
            <a:ext cx="4041775" cy="836933"/>
          </a:xfrm>
        </p:spPr>
        <p:txBody>
          <a:bodyPr/>
          <a:lstStyle/>
          <a:p>
            <a:pPr marL="0" indent="0" algn="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Условий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чреждения</a:t>
            </a:r>
          </a:p>
          <a:p>
            <a:pPr marL="0" indent="0" algn="r">
              <a:spcBef>
                <a:spcPts val="0"/>
              </a:spcBef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gray">
          <a:xfrm>
            <a:off x="3350360" y="1927109"/>
            <a:ext cx="903288" cy="1241425"/>
          </a:xfrm>
          <a:custGeom>
            <a:avLst/>
            <a:gdLst>
              <a:gd name="T0" fmla="*/ 903288 w 580"/>
              <a:gd name="T1" fmla="*/ 0 h 798"/>
              <a:gd name="T2" fmla="*/ 900173 w 580"/>
              <a:gd name="T3" fmla="*/ 140010 h 798"/>
              <a:gd name="T4" fmla="*/ 884599 w 580"/>
              <a:gd name="T5" fmla="*/ 270687 h 798"/>
              <a:gd name="T6" fmla="*/ 859681 w 580"/>
              <a:gd name="T7" fmla="*/ 392029 h 798"/>
              <a:gd name="T8" fmla="*/ 819189 w 580"/>
              <a:gd name="T9" fmla="*/ 504037 h 798"/>
              <a:gd name="T10" fmla="*/ 769352 w 580"/>
              <a:gd name="T11" fmla="*/ 606711 h 798"/>
              <a:gd name="T12" fmla="*/ 703942 w 580"/>
              <a:gd name="T13" fmla="*/ 700052 h 798"/>
              <a:gd name="T14" fmla="*/ 626072 w 580"/>
              <a:gd name="T15" fmla="*/ 790281 h 798"/>
              <a:gd name="T16" fmla="*/ 532628 w 580"/>
              <a:gd name="T17" fmla="*/ 871175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2 w 580"/>
              <a:gd name="T33" fmla="*/ 553819 h 798"/>
              <a:gd name="T34" fmla="*/ 476562 w 580"/>
              <a:gd name="T35" fmla="*/ 522705 h 798"/>
              <a:gd name="T36" fmla="*/ 541973 w 580"/>
              <a:gd name="T37" fmla="*/ 482258 h 798"/>
              <a:gd name="T38" fmla="*/ 610498 w 580"/>
              <a:gd name="T39" fmla="*/ 435588 h 798"/>
              <a:gd name="T40" fmla="*/ 672794 w 580"/>
              <a:gd name="T41" fmla="*/ 382695 h 798"/>
              <a:gd name="T42" fmla="*/ 735090 w 580"/>
              <a:gd name="T43" fmla="*/ 323579 h 798"/>
              <a:gd name="T44" fmla="*/ 788041 w 580"/>
              <a:gd name="T45" fmla="*/ 258241 h 798"/>
              <a:gd name="T46" fmla="*/ 834763 w 580"/>
              <a:gd name="T47" fmla="*/ 192903 h 798"/>
              <a:gd name="T48" fmla="*/ 869025 w 580"/>
              <a:gd name="T49" fmla="*/ 127565 h 798"/>
              <a:gd name="T50" fmla="*/ 893944 w 580"/>
              <a:gd name="T51" fmla="*/ 62227 h 798"/>
              <a:gd name="T52" fmla="*/ 900173 w 580"/>
              <a:gd name="T53" fmla="*/ 0 h 798"/>
              <a:gd name="T54" fmla="*/ 903288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sp>
        <p:nvSpPr>
          <p:cNvPr id="7" name="Freeform 7"/>
          <p:cNvSpPr>
            <a:spLocks/>
          </p:cNvSpPr>
          <p:nvPr/>
        </p:nvSpPr>
        <p:spPr bwMode="gray">
          <a:xfrm flipH="1">
            <a:off x="5627993" y="1987928"/>
            <a:ext cx="903288" cy="1241425"/>
          </a:xfrm>
          <a:custGeom>
            <a:avLst/>
            <a:gdLst>
              <a:gd name="T0" fmla="*/ 903288 w 580"/>
              <a:gd name="T1" fmla="*/ 0 h 798"/>
              <a:gd name="T2" fmla="*/ 900173 w 580"/>
              <a:gd name="T3" fmla="*/ 140010 h 798"/>
              <a:gd name="T4" fmla="*/ 884599 w 580"/>
              <a:gd name="T5" fmla="*/ 270687 h 798"/>
              <a:gd name="T6" fmla="*/ 859681 w 580"/>
              <a:gd name="T7" fmla="*/ 392029 h 798"/>
              <a:gd name="T8" fmla="*/ 819189 w 580"/>
              <a:gd name="T9" fmla="*/ 504037 h 798"/>
              <a:gd name="T10" fmla="*/ 769352 w 580"/>
              <a:gd name="T11" fmla="*/ 606711 h 798"/>
              <a:gd name="T12" fmla="*/ 703942 w 580"/>
              <a:gd name="T13" fmla="*/ 700052 h 798"/>
              <a:gd name="T14" fmla="*/ 626072 w 580"/>
              <a:gd name="T15" fmla="*/ 790281 h 798"/>
              <a:gd name="T16" fmla="*/ 532628 w 580"/>
              <a:gd name="T17" fmla="*/ 871175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2 w 580"/>
              <a:gd name="T33" fmla="*/ 553819 h 798"/>
              <a:gd name="T34" fmla="*/ 476562 w 580"/>
              <a:gd name="T35" fmla="*/ 522705 h 798"/>
              <a:gd name="T36" fmla="*/ 541973 w 580"/>
              <a:gd name="T37" fmla="*/ 482258 h 798"/>
              <a:gd name="T38" fmla="*/ 610498 w 580"/>
              <a:gd name="T39" fmla="*/ 435588 h 798"/>
              <a:gd name="T40" fmla="*/ 672794 w 580"/>
              <a:gd name="T41" fmla="*/ 382695 h 798"/>
              <a:gd name="T42" fmla="*/ 735090 w 580"/>
              <a:gd name="T43" fmla="*/ 323579 h 798"/>
              <a:gd name="T44" fmla="*/ 788041 w 580"/>
              <a:gd name="T45" fmla="*/ 258241 h 798"/>
              <a:gd name="T46" fmla="*/ 834763 w 580"/>
              <a:gd name="T47" fmla="*/ 192903 h 798"/>
              <a:gd name="T48" fmla="*/ 869025 w 580"/>
              <a:gd name="T49" fmla="*/ 127565 h 798"/>
              <a:gd name="T50" fmla="*/ 893944 w 580"/>
              <a:gd name="T51" fmla="*/ 62227 h 798"/>
              <a:gd name="T52" fmla="*/ 900173 w 580"/>
              <a:gd name="T53" fmla="*/ 0 h 798"/>
              <a:gd name="T54" fmla="*/ 903288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48965" y="3429000"/>
            <a:ext cx="412303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20965" y="3429000"/>
            <a:ext cx="412303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20965" y="3734410"/>
            <a:ext cx="3979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финансовая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заинтересованность,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благоприятный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морально-психологический микроклимат и   творческая атмосфера;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 в получении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информации;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содействие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администрации,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отбор наиболее значимых стимулов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2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Все педагоги могут работать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инновационно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30115" y="1291130"/>
            <a:ext cx="3817625" cy="8159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Нет!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14733072"/>
              </p:ext>
            </p:extLst>
          </p:nvPr>
        </p:nvGraphicFramePr>
        <p:xfrm>
          <a:off x="1517900" y="1749245"/>
          <a:ext cx="6865625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60242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080" y="1138425"/>
            <a:ext cx="7467600" cy="172561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Социальные психологи делят людей по их отношению к инновациям на следующие типы: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39540" y="2818180"/>
            <a:ext cx="5643375" cy="4197350"/>
          </a:xfrm>
        </p:spPr>
        <p:txBody>
          <a:bodyPr>
            <a:normAutofit/>
          </a:bodyPr>
          <a:lstStyle/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новаторы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энтузиасты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рационализаторы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нейтралы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скептики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консерваторы</a:t>
            </a:r>
          </a:p>
          <a:p>
            <a:pPr>
              <a:buClr>
                <a:schemeClr val="bg1">
                  <a:lumMod val="75000"/>
                </a:schemeClr>
              </a:buClr>
              <a:buFont typeface="Wingdings 2" pitchFamily="18" charset="2"/>
              <a:buChar char="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ретрограды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0735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in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092" y="2360065"/>
            <a:ext cx="3143240" cy="2375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94092" y="1217065"/>
            <a:ext cx="2428875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Новаторы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3808475" y="2207360"/>
            <a:ext cx="4893223" cy="4130918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люди, для которых характерен постоянный поиск возможностей усовершенствования своей работа; они разрабатывают технологические, организационные и иные новинки, вносят инициативные предложения и добиваются их внедрения.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511347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907080" y="1291130"/>
            <a:ext cx="2786063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Энтузиасты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907079" y="2357438"/>
            <a:ext cx="4450733" cy="29289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2600" dirty="0" smtClean="0"/>
              <a:t>люди, которые принимают новое независимо от его проработки, обоснованности, возможностей использования, его полезности</a:t>
            </a:r>
            <a:r>
              <a:rPr lang="ru-RU" sz="2600" dirty="0" smtClean="0">
                <a:solidFill>
                  <a:schemeClr val="bg1">
                    <a:lumMod val="75000"/>
                  </a:schemeClr>
                </a:solidFill>
                <a:latin typeface="Book Antiqua" pitchFamily="18" charset="0"/>
              </a:rPr>
              <a:t>.</a:t>
            </a:r>
          </a:p>
          <a:p>
            <a:pPr>
              <a:defRPr/>
            </a:pPr>
            <a:endParaRPr lang="ru-RU" dirty="0" smtClean="0"/>
          </a:p>
        </p:txBody>
      </p:sp>
      <p:pic>
        <p:nvPicPr>
          <p:cNvPr id="4" name="Рисунок 3" descr="63490-41ee38e87e3ae86a52a2687f0e1ba0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924" y="2512770"/>
            <a:ext cx="3468402" cy="2357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11638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668</Words>
  <Application>Microsoft Office PowerPoint</Application>
  <PresentationFormat>Экран (4:3)</PresentationFormat>
  <Paragraphs>96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Инновационная деятельность  учителя начальных классов</vt:lpstr>
      <vt:lpstr>Престиж школы</vt:lpstr>
      <vt:lpstr>Режимы существования ОУ</vt:lpstr>
      <vt:lpstr>Инновационная деятельность</vt:lpstr>
      <vt:lpstr>Инновационная деятельность учителя зависит от:</vt:lpstr>
      <vt:lpstr>Все педагоги могут работать инновационно?</vt:lpstr>
      <vt:lpstr>Социальные психологи делят людей по их отношению к инновациям на следующие типы: </vt:lpstr>
      <vt:lpstr>Новаторы</vt:lpstr>
      <vt:lpstr>Энтузиасты</vt:lpstr>
      <vt:lpstr>Рационализаторы</vt:lpstr>
      <vt:lpstr>Нейтралы</vt:lpstr>
      <vt:lpstr>Скептики</vt:lpstr>
      <vt:lpstr>Консерваторы</vt:lpstr>
      <vt:lpstr>Ретрограды</vt:lpstr>
      <vt:lpstr>Что сдерживает инновации?</vt:lpstr>
      <vt:lpstr>Источники инновационных идей</vt:lpstr>
      <vt:lpstr>Содержание инновационной деятельности</vt:lpstr>
      <vt:lpstr>Содержание инновационной деятельности</vt:lpstr>
      <vt:lpstr>Порядок организации и проведения инновационной деятельности</vt:lpstr>
      <vt:lpstr>Формы отчета</vt:lpstr>
      <vt:lpstr>Место хранения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Оператор</cp:lastModifiedBy>
  <cp:revision>59</cp:revision>
  <dcterms:created xsi:type="dcterms:W3CDTF">2013-08-21T19:17:07Z</dcterms:created>
  <dcterms:modified xsi:type="dcterms:W3CDTF">2021-04-01T10:56:07Z</dcterms:modified>
</cp:coreProperties>
</file>