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notesMasterIdLst>
    <p:notesMasterId r:id="rId28"/>
  </p:notesMasterIdLst>
  <p:handoutMasterIdLst>
    <p:handoutMasterId r:id="rId29"/>
  </p:handoutMasterIdLst>
  <p:sldIdLst>
    <p:sldId id="258" r:id="rId2"/>
    <p:sldId id="259" r:id="rId3"/>
    <p:sldId id="277" r:id="rId4"/>
    <p:sldId id="278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81" r:id="rId21"/>
    <p:sldId id="280" r:id="rId22"/>
    <p:sldId id="283" r:id="rId23"/>
    <p:sldId id="282" r:id="rId24"/>
    <p:sldId id="279" r:id="rId25"/>
    <p:sldId id="284" r:id="rId26"/>
    <p:sldId id="285" r:id="rId2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AF"/>
    <a:srgbClr val="BEBA00"/>
    <a:srgbClr val="D9DD89"/>
    <a:srgbClr val="4D4D4D"/>
    <a:srgbClr val="663300"/>
    <a:srgbClr val="63A0D7"/>
    <a:srgbClr val="230F9D"/>
    <a:srgbClr val="FF151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00"/>
    <p:restoredTop sz="94600"/>
  </p:normalViewPr>
  <p:slideViewPr>
    <p:cSldViewPr>
      <p:cViewPr>
        <p:scale>
          <a:sx n="72" d="100"/>
          <a:sy n="72" d="100"/>
        </p:scale>
        <p:origin x="-1104" y="-7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89962663-C7A0-46CD-B033-2267F2BB19E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8839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264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264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64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64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264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EE68E936-26B8-49F9-83C7-91DB8BF33C7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522037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9DCB5-ACC1-438C-8947-EE5EF44923A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122420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9DCB5-ACC1-438C-8947-EE5EF44923A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06580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9DCB5-ACC1-438C-8947-EE5EF44923A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06580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9DCB5-ACC1-438C-8947-EE5EF44923A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06580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9DCB5-ACC1-438C-8947-EE5EF44923A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06580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9DCB5-ACC1-438C-8947-EE5EF44923A7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06580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9DCB5-ACC1-438C-8947-EE5EF44923A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06580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9DCB5-ACC1-438C-8947-EE5EF44923A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06580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9DCB5-ACC1-438C-8947-EE5EF44923A7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06580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9DCB5-ACC1-438C-8947-EE5EF44923A7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06580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9DCB5-ACC1-438C-8947-EE5EF44923A7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06580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9DCB5-ACC1-438C-8947-EE5EF44923A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06580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9DCB5-ACC1-438C-8947-EE5EF44923A7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06580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9DCB5-ACC1-438C-8947-EE5EF44923A7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065807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9DCB5-ACC1-438C-8947-EE5EF44923A7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06580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9DCB5-ACC1-438C-8947-EE5EF44923A7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06580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9DCB5-ACC1-438C-8947-EE5EF44923A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06580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9DCB5-ACC1-438C-8947-EE5EF44923A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06580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9DCB5-ACC1-438C-8947-EE5EF44923A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06580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9DCB5-ACC1-438C-8947-EE5EF44923A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06580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9DCB5-ACC1-438C-8947-EE5EF44923A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06580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9DCB5-ACC1-438C-8947-EE5EF44923A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06580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9DCB5-ACC1-438C-8947-EE5EF44923A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06580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8FCDD34-8018-4AD7-996A-2D9BB42EFC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9AC3D7-AF07-4311-8DC4-87F18976CB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3878905-F2F4-499B-9225-6B26FDCCB2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59F79A-070F-4DD4-B6F5-88921444B9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EA3C778-B1F4-4D10-995F-C865618847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E29A95-88D2-4732-BC7A-32FE1E7BFE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2F2753-3508-45B2-BA0A-174D552100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415A07-2F4A-481B-9F17-0E2089FA37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7DB419B-E486-45D5-9573-D5D3259F0B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60F6F8-AFBE-4C9A-930F-E485DBD87A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BA323F-51F0-4967-A1F2-7CF88ED576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3552931-CE08-4AD6-96DA-A8ED6EA86C8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20" y="3645024"/>
            <a:ext cx="8640960" cy="2667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Требования</a:t>
            </a:r>
            <a:b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 учебному классу в начальной школе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20272" y="404664"/>
            <a:ext cx="1793032" cy="2133600"/>
          </a:xfrm>
        </p:spPr>
        <p:txBody>
          <a:bodyPr>
            <a:normAutofit/>
          </a:bodyPr>
          <a:lstStyle/>
          <a:p>
            <a:endParaRPr lang="ru-RU" sz="2400" dirty="0">
              <a:solidFill>
                <a:srgbClr val="002060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386954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571480"/>
            <a:ext cx="7819232" cy="857256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Требования                                   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 </a:t>
            </a: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методическому оснащению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628800"/>
            <a:ext cx="8447856" cy="4876800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кабинете </a:t>
            </a:r>
            <a:r>
              <a:rPr lang="ru-RU" sz="3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должны </a:t>
            </a:r>
            <a:r>
              <a:rPr lang="ru-RU" sz="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находиться: </a:t>
            </a:r>
          </a:p>
          <a:p>
            <a:pPr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планы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 отчёты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работы учителя, 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планы-конспекты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открытых уроков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выступлений учителя на заседаниях методических объединений, совещаниях, педсоветах, семинарах, конференциях и т.д., 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печатные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работы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учителя, 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мультимедийное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представление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(видеоматериалы, компьютерные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презентации,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открытые уроки, родительские собрания, внеклассные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мероприятия),</a:t>
            </a:r>
          </a:p>
          <a:p>
            <a:pPr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индивидуальные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характеристики на каждого ребенка, составляемые ежегодно на основе новых данных педагогических наблюдений, программы психолого-педагогической поддержки  ученика и т.д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269890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76200"/>
            <a:ext cx="7819232" cy="1495412"/>
          </a:xfrm>
        </p:spPr>
        <p:txBody>
          <a:bodyPr>
            <a:normAutofit/>
          </a:bodyPr>
          <a:lstStyle/>
          <a:p>
            <a:r>
              <a:rPr lang="ru-RU" sz="3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Требования                                     к методическому оснащению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628800"/>
            <a:ext cx="8447856" cy="4876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кабинете должна иметься </a:t>
            </a:r>
            <a:r>
              <a:rPr lang="ru-RU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литература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</a:p>
          <a:p>
            <a:pPr lvl="1"/>
            <a:r>
              <a:rPr lang="ru-RU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</a:t>
            </a:r>
            <a:r>
              <a:rPr lang="ru-RU" sz="24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правочная,</a:t>
            </a:r>
            <a:endParaRPr lang="ru-RU" sz="2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1"/>
            <a:r>
              <a:rPr lang="ru-RU" sz="24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научно-популярная</a:t>
            </a:r>
            <a:r>
              <a:rPr lang="ru-RU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</a:t>
            </a:r>
          </a:p>
          <a:p>
            <a:pPr lvl="1"/>
            <a:r>
              <a:rPr lang="ru-RU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</a:t>
            </a:r>
            <a:r>
              <a:rPr lang="ru-RU" sz="24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чебники</a:t>
            </a:r>
            <a:r>
              <a:rPr lang="ru-RU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</a:t>
            </a:r>
          </a:p>
          <a:p>
            <a:pPr lvl="1"/>
            <a:r>
              <a:rPr lang="ru-RU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</a:t>
            </a:r>
            <a:r>
              <a:rPr lang="ru-RU" sz="24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аучно-методические пособия,</a:t>
            </a:r>
            <a:endParaRPr lang="ru-RU" sz="2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1"/>
            <a:r>
              <a:rPr lang="ru-RU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</a:t>
            </a:r>
            <a:r>
              <a:rPr lang="ru-RU" sz="24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бразцы </a:t>
            </a:r>
            <a:r>
              <a:rPr lang="ru-RU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практических и самостоятельных работ </a:t>
            </a:r>
            <a:r>
              <a:rPr lang="ru-RU" sz="24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учащихся,</a:t>
            </a:r>
            <a:endParaRPr lang="ru-RU" sz="2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1"/>
            <a:r>
              <a:rPr lang="ru-RU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</a:t>
            </a:r>
            <a:r>
              <a:rPr lang="ru-RU" sz="24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одборки </a:t>
            </a:r>
            <a:r>
              <a:rPr lang="ru-RU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олимпиадных заданий и т.д.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55977"/>
            <a:ext cx="3533378" cy="1802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12831" y="5055977"/>
            <a:ext cx="3533378" cy="1802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6091" t="-6371" r="-33910" b="6371"/>
          <a:stretch/>
        </p:blipFill>
        <p:spPr bwMode="auto">
          <a:xfrm>
            <a:off x="3511950" y="4946086"/>
            <a:ext cx="2396276" cy="1802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6091" t="-6371" r="-33910" b="6371"/>
          <a:stretch/>
        </p:blipFill>
        <p:spPr bwMode="auto">
          <a:xfrm>
            <a:off x="4572000" y="4966110"/>
            <a:ext cx="2396276" cy="1802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8027120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-59961"/>
            <a:ext cx="7000056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Руководство кабинетом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8447856" cy="4876800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Руководство учебным кабинетом осуществляет учитель начальных классов, назначенный приказом по общеобразовательному </a:t>
            </a:r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учреждению.</a:t>
            </a:r>
          </a:p>
          <a:p>
            <a:pPr marL="0" indent="0">
              <a:buNone/>
            </a:pPr>
            <a:endParaRPr lang="ru-RU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Оплата 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заведующему </a:t>
            </a:r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                                                     за 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руководство </a:t>
            </a:r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                                             учебным 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кабинетом </a:t>
            </a:r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                                            осуществляется 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</a:t>
            </a:r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                                     установленном 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порядке.</a:t>
            </a:r>
          </a:p>
          <a:p>
            <a:pPr marL="0" indent="0">
              <a:buNone/>
            </a:pPr>
            <a:endParaRPr lang="ru-RU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27984" y="3717032"/>
            <a:ext cx="4479504" cy="298633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7856198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-59961"/>
            <a:ext cx="7000056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Обязанности зав. кабинетом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03874"/>
            <a:ext cx="8447856" cy="4876800"/>
          </a:xfrm>
        </p:spPr>
        <p:txBody>
          <a:bodyPr>
            <a:no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планирует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работу учебного кабинета, в т. ч. организацию методической работы;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максимально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использует возможности учебного кабинета для осуществления образовательного процесса;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Обеспечивает сохранность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обновление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технических средств обучения, пособий, демонстративных приборов, измерительной аппаратуры, лабораторного оборудования, других средств обучения, т. е. по ремонту и восполнению учебно-материального фонда кабинета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168993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-623"/>
            <a:ext cx="7000056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Обязанности зав. кабинетом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03874"/>
            <a:ext cx="8676456" cy="4876800"/>
          </a:xfrm>
        </p:spPr>
        <p:txBody>
          <a:bodyPr>
            <a:no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осуществляет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контроль за санитарно-гигиеническим состоянием кабинета;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принимает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 ответственное хранение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материальные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ценности учебного кабинета, ведет их учет в установленном порядке;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нахождении обучающихся в учебном кабинете несет ответственность за соблюдение правил техники безопасности, санитарии, за охрану жизни и здоровья детей;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ведет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опись оборудования учебного кабинета,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делает копии заявок на ремонт, на замену и восполнение средств обучения, а также копии актов на списание устаревшего и испорченного оборудования.</a:t>
            </a:r>
          </a:p>
          <a:p>
            <a:endParaRPr lang="ru-RU" sz="180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5160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-171400"/>
            <a:ext cx="6784032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Дизайн интерьера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Объект 3" descr="http://artnow.ru/img/671000/671335.jpg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56792"/>
            <a:ext cx="6508185" cy="4876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="" xmlns:p14="http://schemas.microsoft.com/office/powerpoint/2010/main" val="279441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-59961"/>
            <a:ext cx="6784032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Дизайн интерьера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Объект 3" descr="https://edugalaxy.intel.ru/index.php?s=&amp;act=attach&amp;type=blogentry&amp;id=21913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84784"/>
            <a:ext cx="6707866" cy="4876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="" xmlns:p14="http://schemas.microsoft.com/office/powerpoint/2010/main" val="364798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0"/>
            <a:ext cx="6784032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Дизайн интерьера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Объект 4" descr="http://zaz.gendocs.ru/tw_files2/urls_1/2483/d-2482723/7z-docs/1_html_m14c0bee1.jpg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628800"/>
            <a:ext cx="6552728" cy="49685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="" xmlns:p14="http://schemas.microsoft.com/office/powerpoint/2010/main" val="78199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76200"/>
            <a:ext cx="6568008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Дизайн интерьера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Объект 3" descr="https://edugalaxy.intel.ru/index.php?s=&amp;act=attach&amp;type=blogentry&amp;id=21931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28800"/>
            <a:ext cx="4876800" cy="4876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="" xmlns:p14="http://schemas.microsoft.com/office/powerpoint/2010/main" val="3308144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-29980"/>
            <a:ext cx="6712024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Как оформить кабинет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348" y="3501008"/>
            <a:ext cx="3960440" cy="297584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1470552"/>
            <a:ext cx="83884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должно быть продумано: наличие информационных стендов с полезными наглядными материалами, плакаты, картинки о здоровом образе жизни, правилах гигиены, правилах дорожного движения, вежливости, символика РФ, рисунки, творческие работы учащихся, оформлен уголок класса. Все это необходимо учителю для проведения воспитательной работы с учащимися.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949788" y="3436097"/>
            <a:ext cx="41942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Материалы</a:t>
            </a:r>
            <a:r>
              <a:rPr lang="ru-RU" b="1" dirty="0" smtClean="0"/>
              <a:t>:</a:t>
            </a:r>
          </a:p>
          <a:p>
            <a:endParaRPr lang="ru-RU" b="1" dirty="0"/>
          </a:p>
          <a:p>
            <a:pPr marL="269875" defTabSz="539750"/>
            <a:r>
              <a:rPr lang="ru-RU" dirty="0"/>
              <a:t>•	краски</a:t>
            </a:r>
          </a:p>
          <a:p>
            <a:pPr marL="269875" defTabSz="539750"/>
            <a:r>
              <a:rPr lang="ru-RU" dirty="0"/>
              <a:t>•	прозрачные файлы для документов</a:t>
            </a:r>
          </a:p>
          <a:p>
            <a:pPr marL="269875" defTabSz="539750"/>
            <a:r>
              <a:rPr lang="ru-RU" dirty="0"/>
              <a:t>•	пленка самоклеющаяся </a:t>
            </a:r>
          </a:p>
        </p:txBody>
      </p:sp>
    </p:spTree>
    <p:extLst>
      <p:ext uri="{BB962C8B-B14F-4D97-AF65-F5344CB8AC3E}">
        <p14:creationId xmlns="" xmlns:p14="http://schemas.microsoft.com/office/powerpoint/2010/main" val="1722558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7000056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Нормативные документы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2523" y="1556792"/>
            <a:ext cx="4123493" cy="4507858"/>
          </a:xfrm>
        </p:spPr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ФГОС НОО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</a:t>
            </a:r>
          </a:p>
          <a:p>
            <a:pPr marL="514350" indent="-514350">
              <a:buFont typeface="+mj-lt"/>
              <a:buAutoNum type="arabicPeriod"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Санитарно-эпидемиологические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требования к условиям и организации обучения в общеобразовательных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учреждениях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СанПин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2.4.2.2821-10,</a:t>
            </a:r>
          </a:p>
          <a:p>
            <a:pPr marL="514350" indent="-514350">
              <a:buFont typeface="+mj-lt"/>
              <a:buAutoNum type="arabicPeriod"/>
            </a:pP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Устав школы 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endParaRPr lang="ru-RU" sz="240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8" name="Picture 4" descr="http://school489.ucoz.ru/shkola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924944"/>
            <a:ext cx="4234339" cy="317575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583110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-29980"/>
            <a:ext cx="6568008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Как оформить кабинет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Объект 3" descr="D:\оформление кабинета\2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700808"/>
            <a:ext cx="3600400" cy="25922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Рисунок 4" descr="D:\оформление кабинета\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3996259"/>
            <a:ext cx="3312368" cy="244827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Рисунок 5" descr="D:\оформление кабинета\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1772816"/>
            <a:ext cx="3888432" cy="266429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88219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-29980"/>
            <a:ext cx="7000056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Как оформить кабинет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b="1" dirty="0" smtClean="0"/>
              <a:t>Стенд «НАШ </a:t>
            </a:r>
            <a:r>
              <a:rPr lang="ru-RU" sz="2400" b="1" dirty="0"/>
              <a:t>КЛАСС»  </a:t>
            </a:r>
            <a:endParaRPr lang="ru-RU" sz="2400" b="1" dirty="0" smtClean="0"/>
          </a:p>
          <a:p>
            <a:r>
              <a:rPr lang="ru-RU" sz="2400" dirty="0" smtClean="0"/>
              <a:t>список </a:t>
            </a:r>
            <a:r>
              <a:rPr lang="ru-RU" sz="2400" dirty="0"/>
              <a:t>класса, </a:t>
            </a:r>
            <a:endParaRPr lang="ru-RU" sz="2400" dirty="0" smtClean="0"/>
          </a:p>
          <a:p>
            <a:r>
              <a:rPr lang="ru-RU" sz="2400" dirty="0" smtClean="0"/>
              <a:t>поздравляем</a:t>
            </a:r>
            <a:r>
              <a:rPr lang="ru-RU" sz="2400" dirty="0"/>
              <a:t>, </a:t>
            </a:r>
            <a:endParaRPr lang="ru-RU" sz="2400" dirty="0" smtClean="0"/>
          </a:p>
          <a:p>
            <a:r>
              <a:rPr lang="ru-RU" sz="2400" dirty="0" smtClean="0"/>
              <a:t>расписание </a:t>
            </a:r>
            <a:r>
              <a:rPr lang="ru-RU" sz="2400" dirty="0"/>
              <a:t>уроков, </a:t>
            </a:r>
            <a:endParaRPr lang="ru-RU" sz="2400" dirty="0" smtClean="0"/>
          </a:p>
          <a:p>
            <a:r>
              <a:rPr lang="ru-RU" sz="2400" dirty="0" smtClean="0"/>
              <a:t>заповеди </a:t>
            </a:r>
            <a:r>
              <a:rPr lang="ru-RU" sz="2400" dirty="0"/>
              <a:t>ученика, </a:t>
            </a:r>
            <a:endParaRPr lang="ru-RU" sz="2400" dirty="0" smtClean="0"/>
          </a:p>
          <a:p>
            <a:r>
              <a:rPr lang="ru-RU" sz="2400" dirty="0" smtClean="0"/>
              <a:t>грамоты</a:t>
            </a:r>
            <a:r>
              <a:rPr lang="ru-RU" sz="2400" dirty="0"/>
              <a:t>, </a:t>
            </a:r>
            <a:endParaRPr lang="ru-RU" sz="2400" dirty="0" smtClean="0"/>
          </a:p>
          <a:p>
            <a:r>
              <a:rPr lang="ru-RU" sz="2400" dirty="0" smtClean="0"/>
              <a:t>фотографии, </a:t>
            </a:r>
          </a:p>
          <a:p>
            <a:r>
              <a:rPr lang="ru-RU" sz="2400" dirty="0" smtClean="0"/>
              <a:t>список </a:t>
            </a:r>
            <a:r>
              <a:rPr lang="ru-RU" sz="2400" dirty="0"/>
              <a:t>для внеклассного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/>
              <a:t> </a:t>
            </a:r>
            <a:r>
              <a:rPr lang="ru-RU" sz="2400" dirty="0" smtClean="0"/>
              <a:t>  чтения</a:t>
            </a:r>
            <a:r>
              <a:rPr lang="ru-RU" sz="2400" dirty="0"/>
              <a:t>, </a:t>
            </a:r>
            <a:endParaRPr lang="ru-RU" sz="2400" dirty="0" smtClean="0"/>
          </a:p>
          <a:p>
            <a:r>
              <a:rPr lang="ru-RU" sz="2400" dirty="0" smtClean="0"/>
              <a:t>правила </a:t>
            </a:r>
            <a:r>
              <a:rPr lang="ru-RU" sz="2400" dirty="0"/>
              <a:t>поведения </a:t>
            </a:r>
            <a:r>
              <a:rPr lang="ru-RU" sz="2400" dirty="0" smtClean="0"/>
              <a:t>в </a:t>
            </a:r>
            <a:r>
              <a:rPr lang="ru-RU" sz="2400" dirty="0"/>
              <a:t>школе и т. д.</a:t>
            </a:r>
          </a:p>
          <a:p>
            <a:endParaRPr lang="ru-RU" sz="2400" dirty="0"/>
          </a:p>
        </p:txBody>
      </p:sp>
      <p:pic>
        <p:nvPicPr>
          <p:cNvPr id="4" name="Рисунок 3" descr="D:\оформление кабинета\5.JPG"/>
          <p:cNvPicPr/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860032" y="1628800"/>
            <a:ext cx="4076948" cy="30963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14615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-29980"/>
            <a:ext cx="6784032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Как оформить кабинет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3" y="1484313"/>
            <a:ext cx="8425631" cy="5178425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Стенд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«МОЯ БЕЗОПАСНОСТЬ» 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дорожные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знаки, 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ПДД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единый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номер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спасения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пожарной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безопасности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 один, 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дерево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здоровья.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 descr="D:\оформление кабинета\6.JPG"/>
          <p:cNvPicPr/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139952" y="2420888"/>
            <a:ext cx="4759052" cy="3600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99645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-29980"/>
            <a:ext cx="6568008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Как оформить кабинет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Объект 3" descr="D:\оформление кабинета\7.JPG"/>
          <p:cNvPicPr>
            <a:picLocks noGrp="1"/>
          </p:cNvPicPr>
          <p:nvPr>
            <p:ph idx="1"/>
          </p:nvPr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 t="21148"/>
          <a:stretch/>
        </p:blipFill>
        <p:spPr bwMode="auto">
          <a:xfrm>
            <a:off x="899592" y="1700808"/>
            <a:ext cx="7416824" cy="453650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598227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-29980"/>
            <a:ext cx="6568008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Как оформить кабинет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Объект 3" descr="D:\оформление кабинета\9.JPG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43608" y="1700808"/>
            <a:ext cx="7776864" cy="46805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968202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-29980"/>
            <a:ext cx="6568008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Как оформить кабинет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Объект 4" descr="D:\оформление кабинета\10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556792"/>
            <a:ext cx="7488832" cy="47525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51026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-29980"/>
            <a:ext cx="6568008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Как оформить кабинет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7" name="Объект 6" descr="D:\оформление кабинета\11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556792"/>
            <a:ext cx="7848872" cy="496855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353243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1" y="188913"/>
            <a:ext cx="8353623" cy="865187"/>
          </a:xfrm>
        </p:spPr>
        <p:txBody>
          <a:bodyPr/>
          <a:lstStyle/>
          <a:p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Зоны кабинета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1" y="1484313"/>
            <a:ext cx="8353623" cy="5178425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кабинете начальной школы должно быть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минимим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три  зоны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0" indent="0">
              <a:buNone/>
            </a:pP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Учебная,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Игровая,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Природная 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159365"/>
            <a:ext cx="6105463" cy="405917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67153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1" y="188913"/>
            <a:ext cx="8353623" cy="865187"/>
          </a:xfrm>
        </p:spPr>
        <p:txBody>
          <a:bodyPr/>
          <a:lstStyle/>
          <a:p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Зоны кабинета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1" y="1484313"/>
            <a:ext cx="8353623" cy="5178425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Желательно еще иметь 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Информационную зону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Исследовательскую зону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Зону отдыха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924944"/>
            <a:ext cx="5580112" cy="35148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425268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-59961"/>
            <a:ext cx="7000056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Общие требования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556792"/>
            <a:ext cx="8447856" cy="4876800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buAutoNum type="arabicPeriod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Должны быть открытые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 невысокие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 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полки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 стеллажи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где хранятся разнообразные учебные средства и материалы для свободного использования детьми во время занятий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457200" indent="-457200">
              <a:buAutoNum type="arabicPeriod"/>
            </a:pP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indent="-457200">
              <a:buAutoNum type="arabicPeriod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Планировка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парт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может регулярно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изменяется в соответствии с использованием различных форм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работы (групповых, индивидуальных).</a:t>
            </a:r>
          </a:p>
          <a:p>
            <a:pPr marL="457200" indent="-457200">
              <a:spcBef>
                <a:spcPts val="600"/>
              </a:spcBef>
              <a:buFont typeface="Arial" pitchFamily="34" charset="0"/>
              <a:buAutoNum type="arabicPeriod"/>
            </a:pP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indent="-457200">
              <a:spcBef>
                <a:spcPts val="600"/>
              </a:spcBef>
              <a:buFont typeface="Arial" pitchFamily="34" charset="0"/>
              <a:buAutoNum type="arabicPeriod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Должны быть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средства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для получения быстрой обратной связи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с детьми: значки, таблички, символы, средства индивидуальной самооценки детьми своей деятельности и др.</a:t>
            </a:r>
          </a:p>
          <a:p>
            <a:pPr marL="0" indent="0">
              <a:buNone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166661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www.soyuzpoliteh.ru/images/stories/kiosks/shkola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1538" y="500042"/>
            <a:ext cx="6929486" cy="490460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="" xmlns:p14="http://schemas.microsoft.com/office/powerpoint/2010/main" val="655247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-99392"/>
            <a:ext cx="7000056" cy="114300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Общие требования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647698"/>
            <a:ext cx="8447856" cy="4876800"/>
          </a:xfrm>
        </p:spPr>
        <p:txBody>
          <a:bodyPr/>
          <a:lstStyle/>
          <a:p>
            <a:pPr marL="457200" indent="-457200">
              <a:buFont typeface="+mj-lt"/>
              <a:buAutoNum type="arabicPeriod" startAt="4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Должно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иметься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место для отдыха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          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учащихся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или занятий по интересам во внеурочное время и во время перемен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457200" indent="-457200">
              <a:buFont typeface="+mj-lt"/>
              <a:buAutoNum type="arabicPeriod" startAt="4"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indent="-457200">
              <a:buFont typeface="+mj-lt"/>
              <a:buAutoNum type="arabicPeriod" startAt="4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олжны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быть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                                         материалы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                                                     отражающие                               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индивидуальность                                         каждого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ребёнка </a:t>
            </a:r>
          </a:p>
          <a:p>
            <a:pPr marL="0" indent="0">
              <a:buNone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(портфолио)</a:t>
            </a:r>
          </a:p>
          <a:p>
            <a:pPr marL="457200" indent="-457200">
              <a:buFont typeface="+mj-lt"/>
              <a:buAutoNum type="arabicPeriod" startAt="4"/>
            </a:pPr>
            <a:endParaRPr lang="ru-RU" sz="240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endParaRPr lang="ru-RU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731" y="3068960"/>
            <a:ext cx="4250901" cy="31881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8686338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-243408"/>
            <a:ext cx="7000056" cy="114300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Общие требования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03874"/>
            <a:ext cx="8186092" cy="487680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6"/>
            </a:pP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Учебный кабинет должен быть оснащен </a:t>
            </a:r>
            <a:r>
              <a:rPr lang="ru-RU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компьютером и веб-камерой, интерактивной доской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(или проектором</a:t>
            </a:r>
            <a:r>
              <a:rPr lang="ru-RU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                    </a:t>
            </a:r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 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потолочным креплением, </a:t>
            </a:r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                    с 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соответствующим </a:t>
            </a:r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                                   экраном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 и  </a:t>
            </a:r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                               возможностью                                               затемнения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0" indent="0">
              <a:buNone/>
            </a:pPr>
            <a:endParaRPr lang="ru-RU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024013"/>
            <a:ext cx="4426905" cy="354394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2523550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7572428" cy="1071570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Требования 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                    к методическому оснащению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43050"/>
            <a:ext cx="8447856" cy="5000660"/>
          </a:xfrm>
        </p:spPr>
        <p:txBody>
          <a:bodyPr>
            <a:noAutofit/>
          </a:bodyPr>
          <a:lstStyle/>
          <a:p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учебном кабинете должна находиться </a:t>
            </a:r>
            <a:r>
              <a:rPr lang="ru-RU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методическая литература 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 проблеме обучения по новым </a:t>
            </a:r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ФГОС;</a:t>
            </a:r>
            <a:endParaRPr lang="ru-RU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должен 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быть </a:t>
            </a:r>
            <a:r>
              <a:rPr lang="ru-RU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дидактический </a:t>
            </a:r>
            <a:r>
              <a:rPr lang="ru-RU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материал 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 основным темам</a:t>
            </a:r>
            <a:r>
              <a:rPr lang="ru-RU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преподаваемых учителем предметов (карточки с вариантами заданий, упражнений, вопросов и т.п.) </a:t>
            </a:r>
            <a:endParaRPr lang="ru-RU" sz="24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endParaRPr lang="ru-RU" sz="18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r>
              <a:rPr lang="ru-RU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Этот </a:t>
            </a:r>
            <a:r>
              <a:rPr lang="ru-RU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дидактический материал должен обновляться учителем по мере необходимости в соответствии с прохождением учебной программы, изменением интересов детей. </a:t>
            </a:r>
            <a:endParaRPr lang="ru-RU" sz="18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Дидактический 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материал может храниться, в том числе, на электронных носителях.</a:t>
            </a:r>
          </a:p>
          <a:p>
            <a:pPr marL="0" indent="0">
              <a:buNone/>
            </a:pPr>
            <a:endParaRPr lang="ru-RU" sz="240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686434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59</TotalTime>
  <Words>698</Words>
  <Application>Microsoft Office PowerPoint</Application>
  <PresentationFormat>Экран (4:3)</PresentationFormat>
  <Paragraphs>125</Paragraphs>
  <Slides>26</Slides>
  <Notes>23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Изящная</vt:lpstr>
      <vt:lpstr>Требования к учебному классу в начальной школе</vt:lpstr>
      <vt:lpstr>Нормативные документы</vt:lpstr>
      <vt:lpstr>Зоны кабинета</vt:lpstr>
      <vt:lpstr>Зоны кабинета</vt:lpstr>
      <vt:lpstr>Общие требования</vt:lpstr>
      <vt:lpstr>Слайд 6</vt:lpstr>
      <vt:lpstr>Общие требования</vt:lpstr>
      <vt:lpstr>Общие требования</vt:lpstr>
      <vt:lpstr>Требования                                     к методическому оснащению</vt:lpstr>
      <vt:lpstr>Требования                                    к методическому оснащению</vt:lpstr>
      <vt:lpstr>Требования                                     к методическому оснащению</vt:lpstr>
      <vt:lpstr>Руководство кабинетом</vt:lpstr>
      <vt:lpstr>Обязанности зав. кабинетом</vt:lpstr>
      <vt:lpstr>Обязанности зав. кабинетом</vt:lpstr>
      <vt:lpstr>Дизайн интерьера</vt:lpstr>
      <vt:lpstr>Дизайн интерьера</vt:lpstr>
      <vt:lpstr>Дизайн интерьера</vt:lpstr>
      <vt:lpstr>Дизайн интерьера</vt:lpstr>
      <vt:lpstr>Как оформить кабинет</vt:lpstr>
      <vt:lpstr>Как оформить кабинет</vt:lpstr>
      <vt:lpstr>Как оформить кабинет</vt:lpstr>
      <vt:lpstr>Как оформить кабинет</vt:lpstr>
      <vt:lpstr>Как оформить кабинет</vt:lpstr>
      <vt:lpstr>Как оформить кабинет</vt:lpstr>
      <vt:lpstr>Как оформить кабинет</vt:lpstr>
      <vt:lpstr>Как оформить кабинет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Билл</dc:creator>
  <cp:lastModifiedBy>Оператор</cp:lastModifiedBy>
  <cp:revision>11</cp:revision>
  <dcterms:created xsi:type="dcterms:W3CDTF">2012-05-20T16:00:04Z</dcterms:created>
  <dcterms:modified xsi:type="dcterms:W3CDTF">2021-04-01T10:53:59Z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TC011408241049</vt:lpwstr>
  </property>
</Properties>
</file>