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0"/>
  </p:notesMasterIdLst>
  <p:handoutMasterIdLst>
    <p:handoutMasterId r:id="rId11"/>
  </p:handoutMasterIdLst>
  <p:sldIdLst>
    <p:sldId id="258" r:id="rId3"/>
    <p:sldId id="270" r:id="rId4"/>
    <p:sldId id="272" r:id="rId5"/>
    <p:sldId id="271" r:id="rId6"/>
    <p:sldId id="273" r:id="rId7"/>
    <p:sldId id="274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25" autoAdjust="0"/>
    <p:restoredTop sz="94660"/>
  </p:normalViewPr>
  <p:slideViewPr>
    <p:cSldViewPr snapToGrid="0">
      <p:cViewPr>
        <p:scale>
          <a:sx n="81" d="100"/>
          <a:sy n="81" d="100"/>
        </p:scale>
        <p:origin x="354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230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D5444-F62C-42C3-A75A-D9DBA807730F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F617-7A30-41D4-AB86-5D833C98E18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9462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AA1FA-7B6A-47D2-8D61-F225D71B51FF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A179D-2D27-49E2-B022-8EDDA2EFE68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7460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ru-RU" sz="1800" dirty="0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12585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6759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Две картинки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273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3" name="Текст 3"/>
          <p:cNvSpPr>
            <a:spLocks noGrp="1"/>
          </p:cNvSpPr>
          <p:nvPr>
            <p:ph type="body" sz="half" idx="14"/>
          </p:nvPr>
        </p:nvSpPr>
        <p:spPr>
          <a:xfrm>
            <a:off x="6412954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954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8" name="Рисунок 2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4010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92945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04110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6182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800" dirty="0"/>
          </a:p>
        </p:txBody>
      </p:sp>
      <p:sp>
        <p:nvSpPr>
          <p:cNvPr id="11" name="Полилиния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12" name="Полилиния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5" name="Рисунок 14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6" name="Инструкции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14400">
              <a:buNone/>
            </a:pPr>
            <a:r>
              <a:rPr lang="ru-RU" sz="1200" b="1" i="1" dirty="0" smtClean="0">
                <a:solidFill>
                  <a:schemeClr val="lt1"/>
                </a:solidFill>
                <a:latin typeface="Arial"/>
                <a:ea typeface="+mn-ea"/>
                <a:cs typeface="Arial"/>
              </a:rPr>
              <a:t>ПРИМЕЧАНИЕ.</a:t>
            </a:r>
          </a:p>
          <a:p>
            <a:pPr algn="l" defTabSz="914400">
              <a:buNone/>
            </a:pPr>
            <a:r>
              <a:rPr lang="ru-RU" sz="1200" b="0" i="1" dirty="0" smtClean="0">
                <a:solidFill>
                  <a:schemeClr val="lt1"/>
                </a:solidFill>
                <a:latin typeface="Arial"/>
                <a:ea typeface="+mn-ea"/>
                <a:cs typeface="Arial"/>
              </a:rPr>
              <a:t>Чтобы изменить изображение на этом слайде, выделите рисунок и удалите его. Затем щелкните значок "Рисунки" в заполнителе и вставьте свое изображение.</a:t>
            </a:r>
            <a:endParaRPr lang="ru-RU" sz="1200" b="0" i="1" dirty="0">
              <a:solidFill>
                <a:schemeClr val="lt1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813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800" dirty="0"/>
          </a:p>
        </p:txBody>
      </p:sp>
      <p:sp>
        <p:nvSpPr>
          <p:cNvPr id="8" name="Полилиния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9" name="Полилиния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10" name="Полилиния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519642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48206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02360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9733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83636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763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9A3335-6331-4872-A8B7-ECD55539F4D0}" type="datetimeFigureOut">
              <a:rPr lang="ru-RU" smtClean="0"/>
              <a:pPr/>
              <a:t>12.12.2018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"/>
              </a:spcBef>
            </a:pPr>
            <a:r>
              <a:rPr lang="ru-RU" b="1" dirty="0"/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Пункт 14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ФГОСа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НОО </a:t>
            </a:r>
            <a:endParaRPr lang="ru-RU" sz="3200" b="1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0" y="1828800"/>
            <a:ext cx="9267092" cy="43434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595959"/>
              </a:buClr>
              <a:buFont typeface="Arial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10000" dirty="0">
                <a:latin typeface="Arial" pitchFamily="34" charset="0"/>
                <a:cs typeface="Arial" pitchFamily="34" charset="0"/>
              </a:rPr>
              <a:t>Основная образовательная программа (</a:t>
            </a:r>
            <a:r>
              <a:rPr lang="ru-RU" sz="10000" dirty="0" smtClean="0">
                <a:latin typeface="Arial" pitchFamily="34" charset="0"/>
                <a:cs typeface="Arial" pitchFamily="34" charset="0"/>
              </a:rPr>
              <a:t>ООП) начального </a:t>
            </a:r>
            <a:r>
              <a:rPr lang="ru-RU" sz="10000" dirty="0">
                <a:latin typeface="Arial" pitchFamily="34" charset="0"/>
                <a:cs typeface="Arial" pitchFamily="34" charset="0"/>
              </a:rPr>
              <a:t>общего образования </a:t>
            </a:r>
            <a:r>
              <a:rPr lang="ru-RU" sz="10000" b="1" dirty="0">
                <a:latin typeface="Arial" pitchFamily="34" charset="0"/>
                <a:cs typeface="Arial" pitchFamily="34" charset="0"/>
              </a:rPr>
              <a:t>определяет содержание и организацию образовательного процесса</a:t>
            </a:r>
            <a:r>
              <a:rPr lang="ru-RU" sz="10000" dirty="0">
                <a:latin typeface="Arial" pitchFamily="34" charset="0"/>
                <a:cs typeface="Arial" pitchFamily="34" charset="0"/>
              </a:rPr>
              <a:t> на ступени начального  общего образования и направлена на формирование </a:t>
            </a:r>
            <a:r>
              <a:rPr lang="ru-RU" sz="10000" dirty="0" smtClean="0">
                <a:latin typeface="Arial" pitchFamily="34" charset="0"/>
                <a:cs typeface="Arial" pitchFamily="34" charset="0"/>
              </a:rPr>
              <a:t>общей </a:t>
            </a:r>
            <a:r>
              <a:rPr lang="ru-RU" sz="10000" dirty="0">
                <a:latin typeface="Arial" pitchFamily="34" charset="0"/>
                <a:cs typeface="Arial" pitchFamily="34" charset="0"/>
              </a:rPr>
              <a:t>культуры, духовно-нравственное, социальное, личностное и интеллектуальное развитие обучающихся, создание основы для самостоятельной  реализации учебной деятельности, обеспечивающей  социальную успешность, развитие творческих  способностей, саморазвитие и самосовершенствование, сохранение и укрепление здоровья  обучающихся».</a:t>
            </a:r>
            <a:endParaRPr lang="ru-RU" sz="10000" b="0" i="0" dirty="0">
              <a:solidFill>
                <a:srgbClr val="59595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5" descr="http://86sch6-nyagan.edusite.ru/images/fgos_logo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73295" y="1679331"/>
            <a:ext cx="1302805" cy="155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39872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7846" y="255134"/>
            <a:ext cx="9958754" cy="1036850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1"/>
              </a:spcBef>
              <a:buNone/>
            </a:pPr>
            <a:r>
              <a:rPr lang="ru-RU" sz="3200" b="0" i="0" dirty="0" smtClean="0">
                <a:solidFill>
                  <a:schemeClr val="bg1"/>
                </a:solidFill>
                <a:latin typeface="Arial Black" pitchFamily="34" charset="0"/>
              </a:rPr>
              <a:t>Разделы ООП</a:t>
            </a:r>
            <a:endParaRPr lang="ru-RU" sz="3200" b="0" i="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6122" y="1679331"/>
            <a:ext cx="10855569" cy="4343400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пояснительная </a:t>
            </a:r>
            <a:r>
              <a:rPr lang="ru-RU" dirty="0">
                <a:latin typeface="Arial" pitchFamily="34" charset="0"/>
                <a:cs typeface="Arial" pitchFamily="34" charset="0"/>
              </a:rPr>
              <a:t>записка;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планируемые </a:t>
            </a:r>
            <a:r>
              <a:rPr lang="ru-RU" dirty="0">
                <a:latin typeface="Arial" pitchFamily="34" charset="0"/>
                <a:cs typeface="Arial" pitchFamily="34" charset="0"/>
              </a:rPr>
              <a:t>результаты освоения обучающимися ООП НОО;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учебный </a:t>
            </a:r>
            <a:r>
              <a:rPr lang="ru-RU" dirty="0">
                <a:latin typeface="Arial" pitchFamily="34" charset="0"/>
                <a:cs typeface="Arial" pitchFamily="34" charset="0"/>
              </a:rPr>
              <a:t>план НОО;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программа </a:t>
            </a:r>
            <a:r>
              <a:rPr lang="ru-RU" dirty="0">
                <a:latin typeface="Arial" pitchFamily="34" charset="0"/>
                <a:cs typeface="Arial" pitchFamily="34" charset="0"/>
              </a:rPr>
              <a:t>формирования универсальных учебных действий у обучающихся на ступени НОО;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программы </a:t>
            </a:r>
            <a:r>
              <a:rPr lang="ru-RU" dirty="0">
                <a:latin typeface="Arial" pitchFamily="34" charset="0"/>
                <a:cs typeface="Arial" pitchFamily="34" charset="0"/>
              </a:rPr>
              <a:t>отдельных предметов, курсов;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программа </a:t>
            </a:r>
            <a:r>
              <a:rPr lang="ru-RU" dirty="0">
                <a:latin typeface="Arial" pitchFamily="34" charset="0"/>
                <a:cs typeface="Arial" pitchFamily="34" charset="0"/>
              </a:rPr>
              <a:t>духовно-нравственного развития, воспитания обучающихся на ступени НОО;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программа </a:t>
            </a:r>
            <a:r>
              <a:rPr lang="ru-RU" dirty="0">
                <a:latin typeface="Arial" pitchFamily="34" charset="0"/>
                <a:cs typeface="Arial" pitchFamily="34" charset="0"/>
              </a:rPr>
              <a:t>формирования культуры здорового и безопасного образа жизни;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программа </a:t>
            </a:r>
            <a:r>
              <a:rPr lang="ru-RU" dirty="0">
                <a:latin typeface="Arial" pitchFamily="34" charset="0"/>
                <a:cs typeface="Arial" pitchFamily="34" charset="0"/>
              </a:rPr>
              <a:t>коррекционной работы;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система </a:t>
            </a:r>
            <a:r>
              <a:rPr lang="ru-RU" dirty="0">
                <a:latin typeface="Arial" pitchFamily="34" charset="0"/>
                <a:cs typeface="Arial" pitchFamily="34" charset="0"/>
              </a:rPr>
              <a:t>оценки достижения планируемых результатов освоения ООП НОО. </a:t>
            </a:r>
          </a:p>
        </p:txBody>
      </p:sp>
      <p:pic>
        <p:nvPicPr>
          <p:cNvPr id="4" name="Picture 5" descr="http://86sch6-nyagan.edusite.ru/images/fgos_logo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73295" y="1679331"/>
            <a:ext cx="1302805" cy="155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44176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1"/>
              </a:spcBef>
              <a:buNone/>
            </a:pPr>
            <a:r>
              <a:rPr lang="ru-RU" sz="3200" b="0" i="0" dirty="0" smtClean="0">
                <a:solidFill>
                  <a:schemeClr val="bg1"/>
                </a:solidFill>
                <a:latin typeface="Arial Black" pitchFamily="34" charset="0"/>
              </a:rPr>
              <a:t>Кто разрабатывает?</a:t>
            </a:r>
            <a:endParaRPr lang="ru-RU" sz="3200" b="0" i="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49262" y="1948960"/>
            <a:ext cx="5849814" cy="4343400"/>
          </a:xfrm>
        </p:spPr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ОУ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самостоятельно разрабатывает и утверждает </a:t>
            </a:r>
            <a:r>
              <a:rPr lang="ru-RU" dirty="0">
                <a:latin typeface="Arial" pitchFamily="34" charset="0"/>
                <a:cs typeface="Arial" pitchFamily="34" charset="0"/>
              </a:rPr>
              <a:t>ООП НОО в соответствии с  Федеральным государственным образовательным стандартом начального общего образования и с учетом потребностей и запросов детей, их родителей (законных представителей) на основе примерной ООП НОО (п.5 ст. 14 Закона РФ «Об образовании»).</a:t>
            </a:r>
          </a:p>
        </p:txBody>
      </p:sp>
      <p:pic>
        <p:nvPicPr>
          <p:cNvPr id="4" name="Picture 5" descr="http://86sch6-nyagan.edusite.ru/images/fgos_logo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73295" y="1679331"/>
            <a:ext cx="1302805" cy="155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2983" y="1896207"/>
            <a:ext cx="2800303" cy="43404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109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1"/>
              </a:spcBef>
              <a:buNone/>
            </a:pPr>
            <a:r>
              <a:rPr lang="ru-RU" sz="3200" b="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Этапы реализации ООП НОО</a:t>
            </a:r>
            <a:endParaRPr lang="ru-RU" sz="32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В соответствии с возрастными особенностями младших школьников основная образовательная программа начального образования  условно  делится  на три этапа</a:t>
            </a:r>
            <a:r>
              <a:rPr lang="ru-RU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1) </a:t>
            </a:r>
            <a:r>
              <a:rPr lang="ru-RU" b="1" u="sng" dirty="0">
                <a:latin typeface="Arial Black" pitchFamily="34" charset="0"/>
                <a:cs typeface="Arial" pitchFamily="34" charset="0"/>
              </a:rPr>
              <a:t>I этап</a:t>
            </a:r>
            <a:r>
              <a:rPr lang="ru-RU" b="1" dirty="0">
                <a:latin typeface="Arial Black" pitchFamily="34" charset="0"/>
                <a:cs typeface="Arial" pitchFamily="34" charset="0"/>
              </a:rPr>
              <a:t> (первые два месяца  первого класса)</a:t>
            </a:r>
            <a:r>
              <a:rPr lang="ru-RU" dirty="0">
                <a:latin typeface="Arial Black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– переходный адаптационный период от дошкольного образования к школе. </a:t>
            </a:r>
          </a:p>
          <a:p>
            <a:pPr marL="27432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b="1" i="1" dirty="0" smtClean="0">
                <a:latin typeface="Arial" pitchFamily="34" charset="0"/>
                <a:cs typeface="Arial" pitchFamily="34" charset="0"/>
              </a:rPr>
              <a:t>Цели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:</a:t>
            </a:r>
            <a:r>
              <a:rPr lang="ru-RU" dirty="0">
                <a:latin typeface="Arial" pitchFamily="34" charset="0"/>
                <a:cs typeface="Arial" pitchFamily="34" charset="0"/>
              </a:rPr>
              <a:t> обеспечить плавный переход детей от игровой к учебной деятельности, выработка основных правил и норм школьной жизни.</a:t>
            </a:r>
          </a:p>
          <a:p>
            <a:pPr marL="27432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Решение задач данного периода образования может решаться через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образовательный модуль «Первый раз в первый класс»</a:t>
            </a:r>
            <a:r>
              <a:rPr lang="ru-RU" dirty="0">
                <a:latin typeface="Arial" pitchFamily="34" charset="0"/>
                <a:cs typeface="Arial" pitchFamily="34" charset="0"/>
              </a:rPr>
              <a:t>, рассчитанный на 170 часов (первые два месяца обучения). </a:t>
            </a:r>
          </a:p>
        </p:txBody>
      </p:sp>
      <p:pic>
        <p:nvPicPr>
          <p:cNvPr id="4" name="Picture 5" descr="http://86sch6-nyagan.edusite.ru/images/fgos_logo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73295" y="1679331"/>
            <a:ext cx="1302805" cy="155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56283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1"/>
              </a:spcBef>
              <a:buNone/>
            </a:pPr>
            <a:r>
              <a:rPr lang="ru-RU" sz="3200" b="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Этапы реализации ООП НОО</a:t>
            </a:r>
            <a:endParaRPr lang="ru-RU" sz="32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2)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>
                <a:latin typeface="Arial Black" pitchFamily="34" charset="0"/>
                <a:cs typeface="Arial" pitchFamily="34" charset="0"/>
              </a:rPr>
              <a:t>II</a:t>
            </a:r>
            <a:r>
              <a:rPr lang="ru-RU" b="1" u="sng" dirty="0">
                <a:latin typeface="Arial Black" pitchFamily="34" charset="0"/>
                <a:cs typeface="Arial" pitchFamily="34" charset="0"/>
              </a:rPr>
              <a:t>  этап</a:t>
            </a:r>
            <a:r>
              <a:rPr lang="ru-RU" b="1" dirty="0">
                <a:latin typeface="Arial Black" pitchFamily="34" charset="0"/>
                <a:cs typeface="Arial" pitchFamily="34" charset="0"/>
              </a:rPr>
              <a:t> (вторая четверть 1-го класса – первое полугодие 4 класса)</a:t>
            </a:r>
            <a:r>
              <a:rPr lang="ru-RU" dirty="0">
                <a:latin typeface="Arial Black" pitchFamily="34" charset="0"/>
                <a:cs typeface="Arial" pitchFamily="34" charset="0"/>
              </a:rPr>
              <a:t>. </a:t>
            </a:r>
            <a:r>
              <a:rPr lang="ru-RU" dirty="0">
                <a:latin typeface="Arial" pitchFamily="34" charset="0"/>
                <a:cs typeface="Arial" pitchFamily="34" charset="0"/>
              </a:rPr>
              <a:t>Его основная цель – конструирование коллективного «инструмента» учебной  деятельности в учебной общности класса.</a:t>
            </a:r>
          </a:p>
          <a:p>
            <a:pPr marL="0" indent="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3) </a:t>
            </a:r>
            <a:r>
              <a:rPr lang="en-US" b="1" u="sng" dirty="0">
                <a:latin typeface="Arial Black" pitchFamily="34" charset="0"/>
                <a:cs typeface="Arial" pitchFamily="34" charset="0"/>
              </a:rPr>
              <a:t>III</a:t>
            </a:r>
            <a:r>
              <a:rPr lang="ru-RU" b="1" u="sng" dirty="0">
                <a:latin typeface="Arial Black" pitchFamily="34" charset="0"/>
                <a:cs typeface="Arial" pitchFamily="34" charset="0"/>
              </a:rPr>
              <a:t> этап</a:t>
            </a:r>
            <a:r>
              <a:rPr lang="ru-RU" b="1" dirty="0">
                <a:latin typeface="Arial Black" pitchFamily="34" charset="0"/>
                <a:cs typeface="Arial" pitchFamily="34" charset="0"/>
              </a:rPr>
              <a:t> (второе полугодие 4-го года обучения – 5-й год обучения)</a:t>
            </a:r>
            <a:r>
              <a:rPr lang="ru-RU" dirty="0">
                <a:latin typeface="Arial Black" pitchFamily="34" charset="0"/>
                <a:cs typeface="Arial" pitchFamily="34" charset="0"/>
              </a:rPr>
              <a:t>, </a:t>
            </a:r>
            <a:r>
              <a:rPr lang="ru-RU" dirty="0">
                <a:latin typeface="Arial" pitchFamily="34" charset="0"/>
                <a:cs typeface="Arial" pitchFamily="34" charset="0"/>
              </a:rPr>
              <a:t>как и первый, имеет переходный характер.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Основная </a:t>
            </a:r>
            <a:r>
              <a:rPr lang="ru-RU" dirty="0">
                <a:latin typeface="Arial" pitchFamily="34" charset="0"/>
                <a:cs typeface="Arial" pitchFamily="34" charset="0"/>
              </a:rPr>
              <a:t>цель данного периода начального образования – построить отсутствующий в современной педагогической практике главный, постепенный,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некризисный</a:t>
            </a:r>
            <a:r>
              <a:rPr lang="ru-RU" dirty="0">
                <a:latin typeface="Arial" pitchFamily="34" charset="0"/>
                <a:cs typeface="Arial" pitchFamily="34" charset="0"/>
              </a:rPr>
              <a:t> переход школьников с начальной на основную ступень образования.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5" descr="http://86sch6-nyagan.edusite.ru/images/fgos_logo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73295" y="1679331"/>
            <a:ext cx="1302805" cy="155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34075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1"/>
              </a:spcBef>
              <a:buNone/>
            </a:pPr>
            <a:r>
              <a:rPr lang="ru-RU" sz="3200" b="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Итог реализации ООП НОО</a:t>
            </a:r>
            <a:endParaRPr lang="ru-RU" sz="32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1954" y="1840523"/>
            <a:ext cx="8845062" cy="193430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Полноценным итогом начального обучения являются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желание и умение учиться</a:t>
            </a:r>
            <a:r>
              <a:rPr lang="ru-RU" dirty="0">
                <a:latin typeface="Arial" pitchFamily="34" charset="0"/>
                <a:cs typeface="Arial" pitchFamily="34" charset="0"/>
              </a:rPr>
              <a:t>, а также основы понятийного мышления с характерной для него критичностью, системностью и умением понимать разные точки зрения.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5" descr="http://86sch6-nyagan.edusite.ru/images/fgos_logo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73295" y="1679331"/>
            <a:ext cx="1302805" cy="155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98954" y="3690938"/>
            <a:ext cx="4000500" cy="2676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85692" y="3690938"/>
            <a:ext cx="57677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Эти характеристики к концу начальной школы и должны проявляться, прежде всего, в работе класса или внеклассной учебной общности.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728590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azvitie-biznesa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lesDirection_16x9_TP103431346" id="{2E021FAA-F19F-4374-BB87-70577DFAD819}" vid="{E1AA2BE0-B234-4F41-BA7E-DC1D3C8A1211}"/>
    </a:ext>
  </a:extLst>
</a:theme>
</file>

<file path=ppt/theme/theme2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0D23229-ACB3-4158-AD37-197CF91833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Razvitie-biznesa</Template>
  <TotalTime>0</TotalTime>
  <Words>413</Words>
  <Application>Microsoft Office PowerPoint</Application>
  <PresentationFormat>Произвольный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Razvitie-biznesa</vt:lpstr>
      <vt:lpstr> Пункт 14  ФГОСа НОО </vt:lpstr>
      <vt:lpstr>Разделы ООП</vt:lpstr>
      <vt:lpstr>Кто разрабатывает?</vt:lpstr>
      <vt:lpstr>Этапы реализации ООП НОО</vt:lpstr>
      <vt:lpstr>Этапы реализации ООП НОО</vt:lpstr>
      <vt:lpstr>Итог реализации ООП НОО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2014-07-17T10:22:08Z</dcterms:created>
  <dcterms:modified xsi:type="dcterms:W3CDTF">2018-12-12T07:51:30Z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TC034313749991</vt:lpwstr>
  </property>
</Properties>
</file>